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7" r:id="rId4"/>
  </p:sldMasterIdLst>
  <p:notesMasterIdLst>
    <p:notesMasterId r:id="rId15"/>
  </p:notesMasterIdLst>
  <p:handoutMasterIdLst>
    <p:handoutMasterId r:id="rId16"/>
  </p:handoutMasterIdLst>
  <p:sldIdLst>
    <p:sldId id="1927" r:id="rId5"/>
    <p:sldId id="2009" r:id="rId6"/>
    <p:sldId id="1955" r:id="rId7"/>
    <p:sldId id="1951" r:id="rId8"/>
    <p:sldId id="2002" r:id="rId9"/>
    <p:sldId id="1953" r:id="rId10"/>
    <p:sldId id="1967" r:id="rId11"/>
    <p:sldId id="2023" r:id="rId12"/>
    <p:sldId id="1929" r:id="rId13"/>
    <p:sldId id="2010" r:id="rId14"/>
  </p:sldIdLst>
  <p:sldSz cx="13817600" cy="77724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2515 Presentation" id="{53602FB7-CED1-BD4F-9C9F-C8DC56532C45}">
          <p14:sldIdLst>
            <p14:sldId id="1927"/>
            <p14:sldId id="2009"/>
            <p14:sldId id="1955"/>
            <p14:sldId id="1951"/>
            <p14:sldId id="2002"/>
            <p14:sldId id="1953"/>
            <p14:sldId id="1967"/>
            <p14:sldId id="2023"/>
            <p14:sldId id="1929"/>
            <p14:sldId id="2010"/>
          </p14:sldIdLst>
        </p14:section>
      </p14:sectionLst>
    </p:ex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gory, Melinda" initials="GM" lastIdx="0" clrIdx="0">
    <p:extLst>
      <p:ext uri="{19B8F6BF-5375-455C-9EA6-DF929625EA0E}">
        <p15:presenceInfo xmlns:p15="http://schemas.microsoft.com/office/powerpoint/2012/main" userId="Gregory, Melinda" providerId="None"/>
      </p:ext>
    </p:extLst>
  </p:cmAuthor>
  <p:cmAuthor id="2" name="Bell, Leslie" initials="BL" lastIdx="5" clrIdx="1">
    <p:extLst>
      <p:ext uri="{19B8F6BF-5375-455C-9EA6-DF929625EA0E}">
        <p15:presenceInfo xmlns:p15="http://schemas.microsoft.com/office/powerpoint/2012/main" userId="S-1-5-21-1004336348-920026266-839522115-229823" providerId="AD"/>
      </p:ext>
    </p:extLst>
  </p:cmAuthor>
  <p:cmAuthor id="3" name="Hassan, Neha" initials="HN" lastIdx="25" clrIdx="2">
    <p:extLst>
      <p:ext uri="{19B8F6BF-5375-455C-9EA6-DF929625EA0E}">
        <p15:presenceInfo xmlns:p15="http://schemas.microsoft.com/office/powerpoint/2012/main" userId="S-1-5-21-1004336348-920026266-839522115-3651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2F5"/>
    <a:srgbClr val="4D83AF"/>
    <a:srgbClr val="024882"/>
    <a:srgbClr val="4D6373"/>
    <a:srgbClr val="4CB3BB"/>
    <a:srgbClr val="97C55A"/>
    <a:srgbClr val="E0E8ED"/>
    <a:srgbClr val="F8B532"/>
    <a:srgbClr val="F3F7FA"/>
    <a:srgbClr val="F1C3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92" autoAdjust="0"/>
    <p:restoredTop sz="95732" autoAdjust="0"/>
  </p:normalViewPr>
  <p:slideViewPr>
    <p:cSldViewPr snapToGrid="0" snapToObjects="1">
      <p:cViewPr varScale="1">
        <p:scale>
          <a:sx n="95" d="100"/>
          <a:sy n="95" d="100"/>
        </p:scale>
        <p:origin x="888" y="184"/>
      </p:cViewPr>
      <p:guideLst>
        <p:guide orient="horz" pos="2448"/>
        <p:guide pos="4352"/>
      </p:guideLst>
    </p:cSldViewPr>
  </p:slideViewPr>
  <p:outlineViewPr>
    <p:cViewPr>
      <p:scale>
        <a:sx n="33" d="100"/>
        <a:sy n="33" d="100"/>
      </p:scale>
      <p:origin x="0" y="0"/>
    </p:cViewPr>
  </p:outlineViewPr>
  <p:notesTextViewPr>
    <p:cViewPr>
      <p:scale>
        <a:sx n="20" d="100"/>
        <a:sy n="20" d="100"/>
      </p:scale>
      <p:origin x="0" y="0"/>
    </p:cViewPr>
  </p:notesTextViewPr>
  <p:sorterViewPr>
    <p:cViewPr varScale="1">
      <p:scale>
        <a:sx n="1" d="1"/>
        <a:sy n="1" d="1"/>
      </p:scale>
      <p:origin x="0" y="-7710"/>
    </p:cViewPr>
  </p:sorterViewPr>
  <p:notesViewPr>
    <p:cSldViewPr snapToGrid="0" snapToObjects="1">
      <p:cViewPr varScale="1">
        <p:scale>
          <a:sx n="83" d="100"/>
          <a:sy n="83" d="100"/>
        </p:scale>
        <p:origin x="38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3407"/>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3407"/>
          </a:xfrm>
          <a:prstGeom prst="rect">
            <a:avLst/>
          </a:prstGeom>
        </p:spPr>
        <p:txBody>
          <a:bodyPr vert="horz" lIns="93164" tIns="46582" rIns="93164" bIns="46582" rtlCol="0"/>
          <a:lstStyle>
            <a:lvl1pPr algn="r">
              <a:defRPr sz="1200"/>
            </a:lvl1pPr>
          </a:lstStyle>
          <a:p>
            <a:fld id="{ECD7C04F-C82F-5F4F-A072-B62DBF7A3584}" type="datetimeFigureOut">
              <a:rPr lang="en-US"/>
              <a:pPr/>
              <a:t>7/7/22</a:t>
            </a:fld>
            <a:endParaRPr lang="en-US" dirty="0"/>
          </a:p>
        </p:txBody>
      </p:sp>
      <p:sp>
        <p:nvSpPr>
          <p:cNvPr id="4" name="Footer Placeholder 3"/>
          <p:cNvSpPr>
            <a:spLocks noGrp="1"/>
          </p:cNvSpPr>
          <p:nvPr>
            <p:ph type="ftr" sz="quarter" idx="2"/>
          </p:nvPr>
        </p:nvSpPr>
        <p:spPr>
          <a:xfrm>
            <a:off x="0" y="8772672"/>
            <a:ext cx="3037840" cy="463406"/>
          </a:xfrm>
          <a:prstGeom prst="rect">
            <a:avLst/>
          </a:prstGeom>
        </p:spPr>
        <p:txBody>
          <a:bodyPr vert="horz" lIns="93164" tIns="46582" rIns="93164" bIns="4658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72"/>
            <a:ext cx="3037840" cy="463406"/>
          </a:xfrm>
          <a:prstGeom prst="rect">
            <a:avLst/>
          </a:prstGeom>
        </p:spPr>
        <p:txBody>
          <a:bodyPr vert="horz" lIns="93164" tIns="46582" rIns="93164" bIns="46582" rtlCol="0" anchor="b"/>
          <a:lstStyle>
            <a:lvl1pPr algn="r">
              <a:defRPr sz="1200"/>
            </a:lvl1pPr>
          </a:lstStyle>
          <a:p>
            <a:fld id="{C03D4E42-CC4B-C74E-8162-39C558E1CAD2}" type="slidenum">
              <a:rPr/>
              <a:pPr/>
              <a:t>‹#›</a:t>
            </a:fld>
            <a:endParaRPr lang="en-US" dirty="0"/>
          </a:p>
        </p:txBody>
      </p:sp>
    </p:spTree>
    <p:extLst>
      <p:ext uri="{BB962C8B-B14F-4D97-AF65-F5344CB8AC3E}">
        <p14:creationId xmlns:p14="http://schemas.microsoft.com/office/powerpoint/2010/main" val="20583170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3407"/>
          </a:xfrm>
          <a:prstGeom prst="rect">
            <a:avLst/>
          </a:prstGeom>
        </p:spPr>
        <p:txBody>
          <a:bodyPr vert="horz" lIns="93164" tIns="46582" rIns="93164" bIns="46582" rtlCol="0"/>
          <a:lstStyle>
            <a:lvl1pPr algn="l">
              <a:defRPr sz="1200"/>
            </a:lvl1pPr>
          </a:lstStyle>
          <a:p>
            <a:endParaRPr lang="en-US" dirty="0"/>
          </a:p>
        </p:txBody>
      </p:sp>
      <p:sp>
        <p:nvSpPr>
          <p:cNvPr id="3" name="Date Placeholder 2"/>
          <p:cNvSpPr>
            <a:spLocks noGrp="1"/>
          </p:cNvSpPr>
          <p:nvPr>
            <p:ph type="dt" idx="1"/>
          </p:nvPr>
        </p:nvSpPr>
        <p:spPr>
          <a:xfrm>
            <a:off x="3970938" y="1"/>
            <a:ext cx="3037840" cy="463407"/>
          </a:xfrm>
          <a:prstGeom prst="rect">
            <a:avLst/>
          </a:prstGeom>
        </p:spPr>
        <p:txBody>
          <a:bodyPr vert="horz" lIns="93164" tIns="46582" rIns="93164" bIns="46582" rtlCol="0"/>
          <a:lstStyle>
            <a:lvl1pPr algn="r">
              <a:defRPr sz="1200"/>
            </a:lvl1pPr>
          </a:lstStyle>
          <a:p>
            <a:fld id="{394C5360-5C14-FC4D-9956-FC286D324A6C}" type="datetimeFigureOut">
              <a:rPr lang="en-US" smtClean="0"/>
              <a:pPr/>
              <a:t>7/7/22</a:t>
            </a:fld>
            <a:endParaRPr lang="en-US" dirty="0"/>
          </a:p>
        </p:txBody>
      </p:sp>
      <p:sp>
        <p:nvSpPr>
          <p:cNvPr id="4" name="Slide Image Placeholder 3"/>
          <p:cNvSpPr>
            <a:spLocks noGrp="1" noRot="1" noChangeAspect="1"/>
          </p:cNvSpPr>
          <p:nvPr>
            <p:ph type="sldImg" idx="2"/>
          </p:nvPr>
        </p:nvSpPr>
        <p:spPr>
          <a:xfrm>
            <a:off x="735013" y="1154113"/>
            <a:ext cx="5540375" cy="3116262"/>
          </a:xfrm>
          <a:prstGeom prst="rect">
            <a:avLst/>
          </a:prstGeom>
          <a:noFill/>
          <a:ln w="12700">
            <a:solidFill>
              <a:prstClr val="black"/>
            </a:solidFill>
          </a:ln>
        </p:spPr>
        <p:txBody>
          <a:bodyPr vert="horz" lIns="93164" tIns="46582" rIns="93164" bIns="46582" rtlCol="0" anchor="ctr"/>
          <a:lstStyle/>
          <a:p>
            <a:endParaRPr lang="en-US" dirty="0"/>
          </a:p>
        </p:txBody>
      </p:sp>
      <p:sp>
        <p:nvSpPr>
          <p:cNvPr id="5" name="Notes Placeholder 4"/>
          <p:cNvSpPr>
            <a:spLocks noGrp="1"/>
          </p:cNvSpPr>
          <p:nvPr>
            <p:ph type="body" sz="quarter" idx="3"/>
          </p:nvPr>
        </p:nvSpPr>
        <p:spPr>
          <a:xfrm>
            <a:off x="701040" y="4444862"/>
            <a:ext cx="5608320" cy="3636705"/>
          </a:xfrm>
          <a:prstGeom prst="rect">
            <a:avLst/>
          </a:prstGeom>
        </p:spPr>
        <p:txBody>
          <a:bodyPr vert="horz" lIns="93164" tIns="46582" rIns="93164" bIns="4658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72"/>
            <a:ext cx="3037840" cy="463406"/>
          </a:xfrm>
          <a:prstGeom prst="rect">
            <a:avLst/>
          </a:prstGeom>
        </p:spPr>
        <p:txBody>
          <a:bodyPr vert="horz" lIns="93164" tIns="46582" rIns="93164" bIns="4658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72"/>
            <a:ext cx="3037840" cy="463406"/>
          </a:xfrm>
          <a:prstGeom prst="rect">
            <a:avLst/>
          </a:prstGeom>
        </p:spPr>
        <p:txBody>
          <a:bodyPr vert="horz" lIns="93164" tIns="46582" rIns="93164" bIns="46582" rtlCol="0" anchor="b"/>
          <a:lstStyle>
            <a:lvl1pPr algn="r">
              <a:defRPr sz="1200"/>
            </a:lvl1pPr>
          </a:lstStyle>
          <a:p>
            <a:fld id="{474854B5-0888-FA4B-BD47-B46D952D0AA0}" type="slidenum">
              <a:rPr lang="en-US" smtClean="0"/>
              <a:pPr/>
              <a:t>‹#›</a:t>
            </a:fld>
            <a:endParaRPr lang="en-US" dirty="0"/>
          </a:p>
        </p:txBody>
      </p:sp>
    </p:spTree>
    <p:extLst>
      <p:ext uri="{BB962C8B-B14F-4D97-AF65-F5344CB8AC3E}">
        <p14:creationId xmlns:p14="http://schemas.microsoft.com/office/powerpoint/2010/main" val="7928775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36" indent="-291136" defTabSz="931637">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1</a:t>
            </a:fld>
            <a:endParaRPr lang="en-US" dirty="0"/>
          </a:p>
        </p:txBody>
      </p:sp>
    </p:spTree>
    <p:extLst>
      <p:ext uri="{BB962C8B-B14F-4D97-AF65-F5344CB8AC3E}">
        <p14:creationId xmlns:p14="http://schemas.microsoft.com/office/powerpoint/2010/main" val="19187654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defTabSz="931774">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10</a:t>
            </a:fld>
            <a:endParaRPr lang="en-US" dirty="0"/>
          </a:p>
        </p:txBody>
      </p:sp>
    </p:spTree>
    <p:extLst>
      <p:ext uri="{BB962C8B-B14F-4D97-AF65-F5344CB8AC3E}">
        <p14:creationId xmlns:p14="http://schemas.microsoft.com/office/powerpoint/2010/main" val="1010512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defTabSz="931774">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2</a:t>
            </a:fld>
            <a:endParaRPr lang="en-US" dirty="0"/>
          </a:p>
        </p:txBody>
      </p:sp>
    </p:spTree>
    <p:extLst>
      <p:ext uri="{BB962C8B-B14F-4D97-AF65-F5344CB8AC3E}">
        <p14:creationId xmlns:p14="http://schemas.microsoft.com/office/powerpoint/2010/main" val="25236394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defTabSz="931774">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3</a:t>
            </a:fld>
            <a:endParaRPr lang="en-US" dirty="0"/>
          </a:p>
        </p:txBody>
      </p:sp>
    </p:spTree>
    <p:extLst>
      <p:ext uri="{BB962C8B-B14F-4D97-AF65-F5344CB8AC3E}">
        <p14:creationId xmlns:p14="http://schemas.microsoft.com/office/powerpoint/2010/main" val="15904663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79" indent="-291179" defTabSz="931774">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4</a:t>
            </a:fld>
            <a:endParaRPr lang="en-US" dirty="0"/>
          </a:p>
        </p:txBody>
      </p:sp>
    </p:spTree>
    <p:extLst>
      <p:ext uri="{BB962C8B-B14F-4D97-AF65-F5344CB8AC3E}">
        <p14:creationId xmlns:p14="http://schemas.microsoft.com/office/powerpoint/2010/main" val="2270219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36" indent="-291136" defTabSz="931637">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5</a:t>
            </a:fld>
            <a:endParaRPr lang="en-US" dirty="0"/>
          </a:p>
        </p:txBody>
      </p:sp>
    </p:spTree>
    <p:extLst>
      <p:ext uri="{BB962C8B-B14F-4D97-AF65-F5344CB8AC3E}">
        <p14:creationId xmlns:p14="http://schemas.microsoft.com/office/powerpoint/2010/main" val="509250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36" indent="-291136" defTabSz="931637">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6</a:t>
            </a:fld>
            <a:endParaRPr lang="en-US" dirty="0"/>
          </a:p>
        </p:txBody>
      </p:sp>
    </p:spTree>
    <p:extLst>
      <p:ext uri="{BB962C8B-B14F-4D97-AF65-F5344CB8AC3E}">
        <p14:creationId xmlns:p14="http://schemas.microsoft.com/office/powerpoint/2010/main" val="20818372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36" indent="-291136" defTabSz="931637">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pPr defTabSz="914266">
              <a:defRPr/>
            </a:pPr>
            <a:fld id="{474854B5-0888-FA4B-BD47-B46D952D0AA0}" type="slidenum">
              <a:rPr lang="en-US">
                <a:solidFill>
                  <a:prstClr val="black"/>
                </a:solidFill>
                <a:latin typeface="Calibri"/>
              </a:rPr>
              <a:pPr defTabSz="914266">
                <a:defRPr/>
              </a:pPr>
              <a:t>7</a:t>
            </a:fld>
            <a:endParaRPr lang="en-US" dirty="0">
              <a:solidFill>
                <a:prstClr val="black"/>
              </a:solidFill>
              <a:latin typeface="Calibri"/>
            </a:endParaRPr>
          </a:p>
        </p:txBody>
      </p:sp>
    </p:spTree>
    <p:extLst>
      <p:ext uri="{BB962C8B-B14F-4D97-AF65-F5344CB8AC3E}">
        <p14:creationId xmlns:p14="http://schemas.microsoft.com/office/powerpoint/2010/main" val="3142982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91136" indent="-291136" defTabSz="931637">
              <a:buFont typeface="Arial" panose="020B0604020202020204" pitchFamily="34" charset="0"/>
              <a:buChar char="•"/>
              <a:defRPr/>
            </a:pPr>
            <a:r>
              <a:rPr lang="en-US" dirty="0">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8</a:t>
            </a:fld>
            <a:endParaRPr lang="en-US" dirty="0"/>
          </a:p>
        </p:txBody>
      </p:sp>
    </p:spTree>
    <p:extLst>
      <p:ext uri="{BB962C8B-B14F-4D97-AF65-F5344CB8AC3E}">
        <p14:creationId xmlns:p14="http://schemas.microsoft.com/office/powerpoint/2010/main" val="2115097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08" indent="-285708" defTabSz="914266">
              <a:buFont typeface="Arial" panose="020B0604020202020204" pitchFamily="34" charset="0"/>
              <a:buChar char="•"/>
              <a:defRPr/>
            </a:pPr>
            <a:r>
              <a:rPr lang="en-US">
                <a:latin typeface="Calibri" panose="020F0502020204030204" pitchFamily="34" charset="0"/>
                <a:ea typeface="Times New Roman" panose="02020603050405020304" pitchFamily="18" charset="0"/>
              </a:rPr>
              <a:t>Today we’ll talk about….</a:t>
            </a:r>
          </a:p>
          <a:p>
            <a:endParaRPr lang="en-US" dirty="0"/>
          </a:p>
        </p:txBody>
      </p:sp>
      <p:sp>
        <p:nvSpPr>
          <p:cNvPr id="4" name="Slide Number Placeholder 3"/>
          <p:cNvSpPr>
            <a:spLocks noGrp="1"/>
          </p:cNvSpPr>
          <p:nvPr>
            <p:ph type="sldNum" sz="quarter" idx="5"/>
          </p:nvPr>
        </p:nvSpPr>
        <p:spPr/>
        <p:txBody>
          <a:bodyPr/>
          <a:lstStyle/>
          <a:p>
            <a:fld id="{474854B5-0888-FA4B-BD47-B46D952D0AA0}" type="slidenum">
              <a:rPr lang="en-US" smtClean="0"/>
              <a:pPr/>
              <a:t>9</a:t>
            </a:fld>
            <a:endParaRPr lang="en-US" dirty="0"/>
          </a:p>
        </p:txBody>
      </p:sp>
    </p:spTree>
    <p:extLst>
      <p:ext uri="{BB962C8B-B14F-4D97-AF65-F5344CB8AC3E}">
        <p14:creationId xmlns:p14="http://schemas.microsoft.com/office/powerpoint/2010/main" val="1220504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27200" y="1272011"/>
            <a:ext cx="10363200" cy="2705947"/>
          </a:xfrm>
        </p:spPr>
        <p:txBody>
          <a:bodyPr anchor="b"/>
          <a:lstStyle>
            <a:lvl1pPr algn="ctr">
              <a:defRPr sz="6800"/>
            </a:lvl1pPr>
          </a:lstStyle>
          <a:p>
            <a:r>
              <a:rPr lang="en-US"/>
              <a:t>Click to edit Master title style</a:t>
            </a:r>
            <a:endParaRPr lang="en-US" dirty="0"/>
          </a:p>
        </p:txBody>
      </p:sp>
      <p:sp>
        <p:nvSpPr>
          <p:cNvPr id="3" name="Subtitle 2"/>
          <p:cNvSpPr>
            <a:spLocks noGrp="1"/>
          </p:cNvSpPr>
          <p:nvPr>
            <p:ph type="subTitle" idx="1"/>
          </p:nvPr>
        </p:nvSpPr>
        <p:spPr>
          <a:xfrm>
            <a:off x="1727200" y="4082310"/>
            <a:ext cx="10363200" cy="1876530"/>
          </a:xfrm>
        </p:spPr>
        <p:txBody>
          <a:bodyPr/>
          <a:lstStyle>
            <a:lvl1pPr marL="0" indent="0" algn="ctr">
              <a:buNone/>
              <a:defRPr sz="272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EC01BE4-0282-4000-A41A-0A0916A61E14}" type="datetime1">
              <a:rPr lang="en-US" smtClean="0"/>
              <a:t>7/7/22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945520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0CEA42-03CE-4E5B-A28F-3A93EB1D954E}" type="datetime1">
              <a:rPr lang="en-US" smtClean="0"/>
              <a:t>7/7/22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3230334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88220" y="413808"/>
            <a:ext cx="2979420" cy="65867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9960" y="413808"/>
            <a:ext cx="8765540" cy="65867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4FD630-1CB2-4067-90D9-3245EFF67786}" type="datetime1">
              <a:rPr lang="en-US" smtClean="0"/>
              <a:t>7/7/22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1780702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email">
            <a:extLst>
              <a:ext uri="{28A0092B-C50C-407E-A947-70E740481C1C}">
                <a14:useLocalDpi xmlns:a14="http://schemas.microsoft.com/office/drawing/2010/main"/>
              </a:ext>
            </a:extLst>
          </a:blip>
          <a:srcRect l="71990" r="11147" b="81798"/>
          <a:stretch/>
        </p:blipFill>
        <p:spPr>
          <a:xfrm>
            <a:off x="10213010" y="7236586"/>
            <a:ext cx="2077366" cy="535815"/>
          </a:xfrm>
          <a:prstGeom prst="rect">
            <a:avLst/>
          </a:prstGeom>
        </p:spPr>
      </p:pic>
      <p:sp>
        <p:nvSpPr>
          <p:cNvPr id="2" name="Title 1"/>
          <p:cNvSpPr>
            <a:spLocks noGrp="1"/>
          </p:cNvSpPr>
          <p:nvPr>
            <p:ph type="title"/>
          </p:nvPr>
        </p:nvSpPr>
        <p:spPr>
          <a:xfrm>
            <a:off x="2003552" y="1"/>
            <a:ext cx="11440293" cy="1639424"/>
          </a:xfrm>
        </p:spPr>
        <p:txBody>
          <a:bodyPr>
            <a:normAutofit/>
          </a:bodyPr>
          <a:lstStyle>
            <a:lvl1pPr>
              <a:defRPr sz="4840" b="1" spc="-165">
                <a:solidFill>
                  <a:srgbClr val="002060"/>
                </a:solidFill>
                <a:latin typeface="Arial" charset="0"/>
                <a:ea typeface="Arial" charset="0"/>
                <a:cs typeface="Arial" charset="0"/>
              </a:defRPr>
            </a:lvl1pPr>
          </a:lstStyle>
          <a:p>
            <a:r>
              <a:rPr lang="en-US" dirty="0"/>
              <a:t>Click to edit Master title style</a:t>
            </a:r>
          </a:p>
        </p:txBody>
      </p:sp>
      <p:pic>
        <p:nvPicPr>
          <p:cNvPr id="7" name="Picture 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062085" y="7209012"/>
            <a:ext cx="1381760" cy="334214"/>
          </a:xfrm>
          <a:prstGeom prst="rect">
            <a:avLst/>
          </a:prstGeom>
        </p:spPr>
      </p:pic>
      <p:sp>
        <p:nvSpPr>
          <p:cNvPr id="9" name="TextBox 8"/>
          <p:cNvSpPr txBox="1"/>
          <p:nvPr userDrawn="1"/>
        </p:nvSpPr>
        <p:spPr>
          <a:xfrm>
            <a:off x="9147252" y="7315135"/>
            <a:ext cx="2332690" cy="244682"/>
          </a:xfrm>
          <a:prstGeom prst="rect">
            <a:avLst/>
          </a:prstGeom>
          <a:noFill/>
        </p:spPr>
        <p:txBody>
          <a:bodyPr wrap="none" rtlCol="0">
            <a:spAutoFit/>
          </a:bodyPr>
          <a:lstStyle/>
          <a:p>
            <a:pPr algn="r"/>
            <a:r>
              <a:rPr lang="en-US" sz="990" b="1" dirty="0">
                <a:solidFill>
                  <a:schemeClr val="bg1">
                    <a:lumMod val="50000"/>
                  </a:schemeClr>
                </a:solidFill>
                <a:latin typeface="Arial" charset="0"/>
                <a:ea typeface="Arial" charset="0"/>
                <a:cs typeface="Arial" charset="0"/>
              </a:rPr>
              <a:t>CLIENT NAME  |  04/25/18</a:t>
            </a:r>
            <a:r>
              <a:rPr lang="en-US" sz="990" b="1" baseline="0" dirty="0">
                <a:solidFill>
                  <a:schemeClr val="bg1">
                    <a:lumMod val="50000"/>
                  </a:schemeClr>
                </a:solidFill>
                <a:latin typeface="Arial" charset="0"/>
                <a:ea typeface="Arial" charset="0"/>
                <a:cs typeface="Arial" charset="0"/>
              </a:rPr>
              <a:t>             </a:t>
            </a:r>
            <a:fld id="{0D63B0D0-9995-DB4E-AFC7-CCAAED98F712}" type="slidenum">
              <a:rPr lang="en-US" sz="990" b="1" smtClean="0">
                <a:solidFill>
                  <a:schemeClr val="bg1"/>
                </a:solidFill>
                <a:latin typeface="Arial" charset="0"/>
                <a:ea typeface="Arial" charset="0"/>
                <a:cs typeface="Arial" charset="0"/>
              </a:rPr>
              <a:pPr algn="r"/>
              <a:t>‹#›</a:t>
            </a:fld>
            <a:endParaRPr lang="en-US" sz="990" b="1" dirty="0">
              <a:solidFill>
                <a:schemeClr val="bg1"/>
              </a:solidFill>
              <a:latin typeface="Arial" charset="0"/>
              <a:ea typeface="Arial" charset="0"/>
              <a:cs typeface="Arial" charset="0"/>
            </a:endParaRPr>
          </a:p>
        </p:txBody>
      </p:sp>
    </p:spTree>
    <p:extLst>
      <p:ext uri="{BB962C8B-B14F-4D97-AF65-F5344CB8AC3E}">
        <p14:creationId xmlns:p14="http://schemas.microsoft.com/office/powerpoint/2010/main" val="630562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E81818-52EC-4ECB-AFBC-83C71DFDAC68}" type="datetime1">
              <a:rPr lang="en-US" smtClean="0"/>
              <a:t>7/7/22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3514703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2763" y="1937704"/>
            <a:ext cx="11917680" cy="3233102"/>
          </a:xfrm>
        </p:spPr>
        <p:txBody>
          <a:bodyPr anchor="b"/>
          <a:lstStyle>
            <a:lvl1pPr>
              <a:defRPr sz="6800"/>
            </a:lvl1pPr>
          </a:lstStyle>
          <a:p>
            <a:r>
              <a:rPr lang="en-US"/>
              <a:t>Click to edit Master title style</a:t>
            </a:r>
            <a:endParaRPr lang="en-US" dirty="0"/>
          </a:p>
        </p:txBody>
      </p:sp>
      <p:sp>
        <p:nvSpPr>
          <p:cNvPr id="3" name="Text Placeholder 2"/>
          <p:cNvSpPr>
            <a:spLocks noGrp="1"/>
          </p:cNvSpPr>
          <p:nvPr>
            <p:ph type="body" idx="1"/>
          </p:nvPr>
        </p:nvSpPr>
        <p:spPr>
          <a:xfrm>
            <a:off x="942763" y="5201392"/>
            <a:ext cx="11917680" cy="1700212"/>
          </a:xfrm>
        </p:spPr>
        <p:txBody>
          <a:bodyPr/>
          <a:lstStyle>
            <a:lvl1pPr marL="0" indent="0">
              <a:buNone/>
              <a:defRPr sz="2720">
                <a:solidFill>
                  <a:schemeClr val="tx1">
                    <a:tint val="75000"/>
                  </a:schemeClr>
                </a:solidFill>
              </a:defRPr>
            </a:lvl1pPr>
            <a:lvl2pPr marL="518145" indent="0">
              <a:buNone/>
              <a:defRPr sz="2267">
                <a:solidFill>
                  <a:schemeClr val="tx1">
                    <a:tint val="75000"/>
                  </a:schemeClr>
                </a:solidFill>
              </a:defRPr>
            </a:lvl2pPr>
            <a:lvl3pPr marL="1036290" indent="0">
              <a:buNone/>
              <a:defRPr sz="2040">
                <a:solidFill>
                  <a:schemeClr val="tx1">
                    <a:tint val="75000"/>
                  </a:schemeClr>
                </a:solidFill>
              </a:defRPr>
            </a:lvl3pPr>
            <a:lvl4pPr marL="1554434" indent="0">
              <a:buNone/>
              <a:defRPr sz="1813">
                <a:solidFill>
                  <a:schemeClr val="tx1">
                    <a:tint val="75000"/>
                  </a:schemeClr>
                </a:solidFill>
              </a:defRPr>
            </a:lvl4pPr>
            <a:lvl5pPr marL="2072579" indent="0">
              <a:buNone/>
              <a:defRPr sz="1813">
                <a:solidFill>
                  <a:schemeClr val="tx1">
                    <a:tint val="75000"/>
                  </a:schemeClr>
                </a:solidFill>
              </a:defRPr>
            </a:lvl5pPr>
            <a:lvl6pPr marL="2590724" indent="0">
              <a:buNone/>
              <a:defRPr sz="1813">
                <a:solidFill>
                  <a:schemeClr val="tx1">
                    <a:tint val="75000"/>
                  </a:schemeClr>
                </a:solidFill>
              </a:defRPr>
            </a:lvl6pPr>
            <a:lvl7pPr marL="3108869" indent="0">
              <a:buNone/>
              <a:defRPr sz="1813">
                <a:solidFill>
                  <a:schemeClr val="tx1">
                    <a:tint val="75000"/>
                  </a:schemeClr>
                </a:solidFill>
              </a:defRPr>
            </a:lvl7pPr>
            <a:lvl8pPr marL="3627013" indent="0">
              <a:buNone/>
              <a:defRPr sz="1813">
                <a:solidFill>
                  <a:schemeClr val="tx1">
                    <a:tint val="75000"/>
                  </a:schemeClr>
                </a:solidFill>
              </a:defRPr>
            </a:lvl8pPr>
            <a:lvl9pPr marL="4145158" indent="0">
              <a:buNone/>
              <a:defRPr sz="1813">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54E8E18-CAB8-406B-A912-1E5709039499}" type="datetime1">
              <a:rPr lang="en-US" smtClean="0"/>
              <a:t>7/7/22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2017652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9960" y="2069042"/>
            <a:ext cx="587248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995160" y="2069042"/>
            <a:ext cx="5872480" cy="49315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F18C07-1E17-479C-B8F6-DA57ABB77E8C}" type="datetime1">
              <a:rPr lang="en-US" smtClean="0"/>
              <a:t>7/7/22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3615053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51760" y="413809"/>
            <a:ext cx="11917680" cy="1502305"/>
          </a:xfrm>
        </p:spPr>
        <p:txBody>
          <a:bodyPr/>
          <a:lstStyle/>
          <a:p>
            <a:r>
              <a:rPr lang="en-US"/>
              <a:t>Click to edit Master title style</a:t>
            </a:r>
            <a:endParaRPr lang="en-US" dirty="0"/>
          </a:p>
        </p:txBody>
      </p:sp>
      <p:sp>
        <p:nvSpPr>
          <p:cNvPr id="3" name="Text Placeholder 2"/>
          <p:cNvSpPr>
            <a:spLocks noGrp="1"/>
          </p:cNvSpPr>
          <p:nvPr>
            <p:ph type="body" idx="1"/>
          </p:nvPr>
        </p:nvSpPr>
        <p:spPr>
          <a:xfrm>
            <a:off x="951760" y="1905318"/>
            <a:ext cx="5845492"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Edit Master text styles</a:t>
            </a:r>
          </a:p>
        </p:txBody>
      </p:sp>
      <p:sp>
        <p:nvSpPr>
          <p:cNvPr id="4" name="Content Placeholder 3"/>
          <p:cNvSpPr>
            <a:spLocks noGrp="1"/>
          </p:cNvSpPr>
          <p:nvPr>
            <p:ph sz="half" idx="2"/>
          </p:nvPr>
        </p:nvSpPr>
        <p:spPr>
          <a:xfrm>
            <a:off x="951760" y="2839085"/>
            <a:ext cx="5845492"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995160" y="1905318"/>
            <a:ext cx="5874280" cy="933767"/>
          </a:xfrm>
        </p:spPr>
        <p:txBody>
          <a:bodyPr anchor="b"/>
          <a:lstStyle>
            <a:lvl1pPr marL="0" indent="0">
              <a:buNone/>
              <a:defRPr sz="2720" b="1"/>
            </a:lvl1pPr>
            <a:lvl2pPr marL="518145" indent="0">
              <a:buNone/>
              <a:defRPr sz="2267" b="1"/>
            </a:lvl2pPr>
            <a:lvl3pPr marL="1036290" indent="0">
              <a:buNone/>
              <a:defRPr sz="2040" b="1"/>
            </a:lvl3pPr>
            <a:lvl4pPr marL="1554434" indent="0">
              <a:buNone/>
              <a:defRPr sz="1813" b="1"/>
            </a:lvl4pPr>
            <a:lvl5pPr marL="2072579" indent="0">
              <a:buNone/>
              <a:defRPr sz="1813" b="1"/>
            </a:lvl5pPr>
            <a:lvl6pPr marL="2590724" indent="0">
              <a:buNone/>
              <a:defRPr sz="1813" b="1"/>
            </a:lvl6pPr>
            <a:lvl7pPr marL="3108869" indent="0">
              <a:buNone/>
              <a:defRPr sz="1813" b="1"/>
            </a:lvl7pPr>
            <a:lvl8pPr marL="3627013" indent="0">
              <a:buNone/>
              <a:defRPr sz="1813" b="1"/>
            </a:lvl8pPr>
            <a:lvl9pPr marL="4145158" indent="0">
              <a:buNone/>
              <a:defRPr sz="1813" b="1"/>
            </a:lvl9pPr>
          </a:lstStyle>
          <a:p>
            <a:pPr lvl="0"/>
            <a:r>
              <a:rPr lang="en-US"/>
              <a:t>Edit Master text styles</a:t>
            </a:r>
          </a:p>
        </p:txBody>
      </p:sp>
      <p:sp>
        <p:nvSpPr>
          <p:cNvPr id="6" name="Content Placeholder 5"/>
          <p:cNvSpPr>
            <a:spLocks noGrp="1"/>
          </p:cNvSpPr>
          <p:nvPr>
            <p:ph sz="quarter" idx="4"/>
          </p:nvPr>
        </p:nvSpPr>
        <p:spPr>
          <a:xfrm>
            <a:off x="6995160" y="2839085"/>
            <a:ext cx="5874280" cy="41758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2EACEC-1EEE-4FF4-A02A-56C63E018BCA}" type="datetime1">
              <a:rPr lang="en-US" smtClean="0"/>
              <a:t>7/7/22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3458461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C01CA1-2A6E-4AF1-B49C-C943C716C969}" type="datetime1">
              <a:rPr lang="en-US" smtClean="0"/>
              <a:t>7/7/22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641803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lvl1pPr>
              <a:defRPr/>
            </a:lvl1pPr>
          </a:lstStyle>
          <a:p>
            <a:fld id="{631E9366-9EF4-4C89-8E53-58453EAE7145}" type="slidenum">
              <a:rPr lang="en-US" smtClean="0"/>
              <a:pPr/>
              <a:t>‹#›</a:t>
            </a:fld>
            <a:endParaRPr lang="en-US" dirty="0"/>
          </a:p>
        </p:txBody>
      </p:sp>
    </p:spTree>
    <p:extLst>
      <p:ext uri="{BB962C8B-B14F-4D97-AF65-F5344CB8AC3E}">
        <p14:creationId xmlns:p14="http://schemas.microsoft.com/office/powerpoint/2010/main" val="929753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5" cy="1813560"/>
          </a:xfrm>
        </p:spPr>
        <p:txBody>
          <a:bodyPr anchor="b"/>
          <a:lstStyle>
            <a:lvl1pPr>
              <a:defRPr sz="3627"/>
            </a:lvl1pPr>
          </a:lstStyle>
          <a:p>
            <a:r>
              <a:rPr lang="en-US"/>
              <a:t>Click to edit Master title style</a:t>
            </a:r>
            <a:endParaRPr lang="en-US" dirty="0"/>
          </a:p>
        </p:txBody>
      </p:sp>
      <p:sp>
        <p:nvSpPr>
          <p:cNvPr id="3" name="Content Placeholder 2"/>
          <p:cNvSpPr>
            <a:spLocks noGrp="1"/>
          </p:cNvSpPr>
          <p:nvPr>
            <p:ph idx="1"/>
          </p:nvPr>
        </p:nvSpPr>
        <p:spPr>
          <a:xfrm>
            <a:off x="5874280" y="1119082"/>
            <a:ext cx="6995160" cy="5523442"/>
          </a:xfrm>
        </p:spPr>
        <p:txBody>
          <a:bodyPr/>
          <a:lstStyle>
            <a:lvl1pPr>
              <a:defRPr sz="3627"/>
            </a:lvl1pPr>
            <a:lvl2pPr>
              <a:defRPr sz="3173"/>
            </a:lvl2pPr>
            <a:lvl3pPr>
              <a:defRPr sz="2720"/>
            </a:lvl3pPr>
            <a:lvl4pPr>
              <a:defRPr sz="2267"/>
            </a:lvl4pPr>
            <a:lvl5pPr>
              <a:defRPr sz="2267"/>
            </a:lvl5pPr>
            <a:lvl6pPr>
              <a:defRPr sz="2267"/>
            </a:lvl6pPr>
            <a:lvl7pPr>
              <a:defRPr sz="2267"/>
            </a:lvl7pPr>
            <a:lvl8pPr>
              <a:defRPr sz="2267"/>
            </a:lvl8pPr>
            <a:lvl9pPr>
              <a:defRPr sz="22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51760" y="2331720"/>
            <a:ext cx="4456535"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Edit Master text styles</a:t>
            </a:r>
          </a:p>
        </p:txBody>
      </p:sp>
      <p:sp>
        <p:nvSpPr>
          <p:cNvPr id="5" name="Date Placeholder 4"/>
          <p:cNvSpPr>
            <a:spLocks noGrp="1"/>
          </p:cNvSpPr>
          <p:nvPr>
            <p:ph type="dt" sz="half" idx="10"/>
          </p:nvPr>
        </p:nvSpPr>
        <p:spPr/>
        <p:txBody>
          <a:bodyPr/>
          <a:lstStyle/>
          <a:p>
            <a:fld id="{A428B749-08BF-4F59-BFE9-C763718D3013}" type="datetime1">
              <a:rPr lang="en-US" smtClean="0"/>
              <a:t>7/7/22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2951135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51760" y="518160"/>
            <a:ext cx="4456535" cy="1813560"/>
          </a:xfrm>
        </p:spPr>
        <p:txBody>
          <a:bodyPr anchor="b"/>
          <a:lstStyle>
            <a:lvl1pPr>
              <a:defRPr sz="3627"/>
            </a:lvl1pPr>
          </a:lstStyle>
          <a:p>
            <a:r>
              <a:rPr lang="en-US"/>
              <a:t>Click to edit Master title style</a:t>
            </a:r>
            <a:endParaRPr lang="en-US" dirty="0"/>
          </a:p>
        </p:txBody>
      </p:sp>
      <p:sp>
        <p:nvSpPr>
          <p:cNvPr id="3" name="Picture Placeholder 2"/>
          <p:cNvSpPr>
            <a:spLocks noGrp="1" noChangeAspect="1"/>
          </p:cNvSpPr>
          <p:nvPr>
            <p:ph type="pic" idx="1"/>
          </p:nvPr>
        </p:nvSpPr>
        <p:spPr>
          <a:xfrm>
            <a:off x="5874280" y="1119082"/>
            <a:ext cx="6995160" cy="5523442"/>
          </a:xfrm>
        </p:spPr>
        <p:txBody>
          <a:bodyPr anchor="t"/>
          <a:lstStyle>
            <a:lvl1pPr marL="0" indent="0">
              <a:buNone/>
              <a:defRPr sz="3627"/>
            </a:lvl1pPr>
            <a:lvl2pPr marL="518145" indent="0">
              <a:buNone/>
              <a:defRPr sz="3173"/>
            </a:lvl2pPr>
            <a:lvl3pPr marL="1036290" indent="0">
              <a:buNone/>
              <a:defRPr sz="2720"/>
            </a:lvl3pPr>
            <a:lvl4pPr marL="1554434" indent="0">
              <a:buNone/>
              <a:defRPr sz="2267"/>
            </a:lvl4pPr>
            <a:lvl5pPr marL="2072579" indent="0">
              <a:buNone/>
              <a:defRPr sz="2267"/>
            </a:lvl5pPr>
            <a:lvl6pPr marL="2590724" indent="0">
              <a:buNone/>
              <a:defRPr sz="2267"/>
            </a:lvl6pPr>
            <a:lvl7pPr marL="3108869" indent="0">
              <a:buNone/>
              <a:defRPr sz="2267"/>
            </a:lvl7pPr>
            <a:lvl8pPr marL="3627013" indent="0">
              <a:buNone/>
              <a:defRPr sz="2267"/>
            </a:lvl8pPr>
            <a:lvl9pPr marL="4145158" indent="0">
              <a:buNone/>
              <a:defRPr sz="2267"/>
            </a:lvl9pPr>
          </a:lstStyle>
          <a:p>
            <a:r>
              <a:rPr lang="en-US" dirty="0"/>
              <a:t>Click icon to add picture</a:t>
            </a:r>
          </a:p>
        </p:txBody>
      </p:sp>
      <p:sp>
        <p:nvSpPr>
          <p:cNvPr id="4" name="Text Placeholder 3"/>
          <p:cNvSpPr>
            <a:spLocks noGrp="1"/>
          </p:cNvSpPr>
          <p:nvPr>
            <p:ph type="body" sz="half" idx="2"/>
          </p:nvPr>
        </p:nvSpPr>
        <p:spPr>
          <a:xfrm>
            <a:off x="951760" y="2331720"/>
            <a:ext cx="4456535" cy="4319800"/>
          </a:xfrm>
        </p:spPr>
        <p:txBody>
          <a:bodyPr/>
          <a:lstStyle>
            <a:lvl1pPr marL="0" indent="0">
              <a:buNone/>
              <a:defRPr sz="1813"/>
            </a:lvl1pPr>
            <a:lvl2pPr marL="518145" indent="0">
              <a:buNone/>
              <a:defRPr sz="1587"/>
            </a:lvl2pPr>
            <a:lvl3pPr marL="1036290" indent="0">
              <a:buNone/>
              <a:defRPr sz="1360"/>
            </a:lvl3pPr>
            <a:lvl4pPr marL="1554434" indent="0">
              <a:buNone/>
              <a:defRPr sz="1133"/>
            </a:lvl4pPr>
            <a:lvl5pPr marL="2072579" indent="0">
              <a:buNone/>
              <a:defRPr sz="1133"/>
            </a:lvl5pPr>
            <a:lvl6pPr marL="2590724" indent="0">
              <a:buNone/>
              <a:defRPr sz="1133"/>
            </a:lvl6pPr>
            <a:lvl7pPr marL="3108869" indent="0">
              <a:buNone/>
              <a:defRPr sz="1133"/>
            </a:lvl7pPr>
            <a:lvl8pPr marL="3627013" indent="0">
              <a:buNone/>
              <a:defRPr sz="1133"/>
            </a:lvl8pPr>
            <a:lvl9pPr marL="4145158" indent="0">
              <a:buNone/>
              <a:defRPr sz="1133"/>
            </a:lvl9pPr>
          </a:lstStyle>
          <a:p>
            <a:pPr lvl="0"/>
            <a:r>
              <a:rPr lang="en-US"/>
              <a:t>Edit Master text styles</a:t>
            </a:r>
          </a:p>
        </p:txBody>
      </p:sp>
      <p:sp>
        <p:nvSpPr>
          <p:cNvPr id="5" name="Date Placeholder 4"/>
          <p:cNvSpPr>
            <a:spLocks noGrp="1"/>
          </p:cNvSpPr>
          <p:nvPr>
            <p:ph type="dt" sz="half" idx="10"/>
          </p:nvPr>
        </p:nvSpPr>
        <p:spPr/>
        <p:txBody>
          <a:bodyPr/>
          <a:lstStyle/>
          <a:p>
            <a:fld id="{6D695CD4-072F-4A8D-8F74-B8ECF3D9941C}" type="datetime1">
              <a:rPr lang="en-US" smtClean="0"/>
              <a:t>7/7/22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3327493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49960" y="413809"/>
            <a:ext cx="11917680" cy="150230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49960" y="2069042"/>
            <a:ext cx="11917680" cy="49315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49960" y="7203864"/>
            <a:ext cx="3108960" cy="413808"/>
          </a:xfrm>
          <a:prstGeom prst="rect">
            <a:avLst/>
          </a:prstGeom>
        </p:spPr>
        <p:txBody>
          <a:bodyPr vert="horz" lIns="91440" tIns="45720" rIns="91440" bIns="45720" rtlCol="0" anchor="ctr"/>
          <a:lstStyle>
            <a:lvl1pPr algn="l">
              <a:defRPr sz="1360">
                <a:solidFill>
                  <a:schemeClr val="tx1">
                    <a:tint val="75000"/>
                  </a:schemeClr>
                </a:solidFill>
              </a:defRPr>
            </a:lvl1pPr>
          </a:lstStyle>
          <a:p>
            <a:fld id="{F687C184-469F-45EF-83B3-E199F8FC3DC9}" type="datetime1">
              <a:rPr lang="en-US" smtClean="0"/>
              <a:t>7/7/22</a:t>
            </a:fld>
            <a:endParaRPr lang="en-US" dirty="0"/>
          </a:p>
        </p:txBody>
      </p:sp>
      <p:sp>
        <p:nvSpPr>
          <p:cNvPr id="5" name="Footer Placeholder 4"/>
          <p:cNvSpPr>
            <a:spLocks noGrp="1"/>
          </p:cNvSpPr>
          <p:nvPr>
            <p:ph type="ftr" sz="quarter" idx="3"/>
          </p:nvPr>
        </p:nvSpPr>
        <p:spPr>
          <a:xfrm>
            <a:off x="4577080" y="7203864"/>
            <a:ext cx="4663440" cy="413808"/>
          </a:xfrm>
          <a:prstGeom prst="rect">
            <a:avLst/>
          </a:prstGeom>
        </p:spPr>
        <p:txBody>
          <a:bodyPr vert="horz" lIns="91440" tIns="45720" rIns="91440" bIns="45720" rtlCol="0" anchor="ctr"/>
          <a:lstStyle>
            <a:lvl1pPr algn="ctr">
              <a:defRPr sz="13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758680" y="7203864"/>
            <a:ext cx="3108960" cy="413808"/>
          </a:xfrm>
          <a:prstGeom prst="rect">
            <a:avLst/>
          </a:prstGeom>
        </p:spPr>
        <p:txBody>
          <a:bodyPr vert="horz" lIns="91440" tIns="45720" rIns="91440" bIns="45720" rtlCol="0" anchor="ctr"/>
          <a:lstStyle>
            <a:lvl1pPr algn="r">
              <a:defRPr sz="1360">
                <a:solidFill>
                  <a:schemeClr val="tx1">
                    <a:tint val="75000"/>
                  </a:schemeClr>
                </a:solidFill>
              </a:defRPr>
            </a:lvl1pPr>
          </a:lstStyle>
          <a:p>
            <a:fld id="{1FE3E5FF-F567-C747-AB2C-9AAD31BE383D}" type="slidenum">
              <a:rPr lang="en-US" smtClean="0"/>
              <a:pPr/>
              <a:t>‹#›</a:t>
            </a:fld>
            <a:endParaRPr lang="en-US" dirty="0"/>
          </a:p>
        </p:txBody>
      </p:sp>
    </p:spTree>
    <p:extLst>
      <p:ext uri="{BB962C8B-B14F-4D97-AF65-F5344CB8AC3E}">
        <p14:creationId xmlns:p14="http://schemas.microsoft.com/office/powerpoint/2010/main" val="3229743310"/>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72" r:id="rId12"/>
  </p:sldLayoutIdLst>
  <p:hf hdr="0" ftr="0" dt="0"/>
  <p:txStyles>
    <p:titleStyle>
      <a:lvl1pPr algn="l" defTabSz="1036290" rtl="0" eaLnBrk="1" latinLnBrk="0" hangingPunct="1">
        <a:lnSpc>
          <a:spcPct val="90000"/>
        </a:lnSpc>
        <a:spcBef>
          <a:spcPct val="0"/>
        </a:spcBef>
        <a:buNone/>
        <a:defRPr sz="4987" kern="1200">
          <a:solidFill>
            <a:schemeClr val="tx1"/>
          </a:solidFill>
          <a:latin typeface="+mj-lt"/>
          <a:ea typeface="+mj-ea"/>
          <a:cs typeface="+mj-cs"/>
        </a:defRPr>
      </a:lvl1pPr>
    </p:titleStyle>
    <p:bodyStyle>
      <a:lvl1pPr marL="259072" indent="-259072" algn="l" defTabSz="1036290" rtl="0" eaLnBrk="1" latinLnBrk="0" hangingPunct="1">
        <a:lnSpc>
          <a:spcPct val="90000"/>
        </a:lnSpc>
        <a:spcBef>
          <a:spcPts val="1133"/>
        </a:spcBef>
        <a:buFont typeface="Arial" panose="020B0604020202020204" pitchFamily="34" charset="0"/>
        <a:buChar char="•"/>
        <a:defRPr sz="3173" kern="1200">
          <a:solidFill>
            <a:schemeClr val="tx1"/>
          </a:solidFill>
          <a:latin typeface="+mn-lt"/>
          <a:ea typeface="+mn-ea"/>
          <a:cs typeface="+mn-cs"/>
        </a:defRPr>
      </a:lvl1pPr>
      <a:lvl2pPr marL="777217" indent="-259072" algn="l" defTabSz="1036290" rtl="0" eaLnBrk="1" latinLnBrk="0" hangingPunct="1">
        <a:lnSpc>
          <a:spcPct val="90000"/>
        </a:lnSpc>
        <a:spcBef>
          <a:spcPts val="567"/>
        </a:spcBef>
        <a:buFont typeface="Arial" panose="020B0604020202020204" pitchFamily="34" charset="0"/>
        <a:buChar char="•"/>
        <a:defRPr sz="2720" kern="1200">
          <a:solidFill>
            <a:schemeClr val="tx1"/>
          </a:solidFill>
          <a:latin typeface="+mn-lt"/>
          <a:ea typeface="+mn-ea"/>
          <a:cs typeface="+mn-cs"/>
        </a:defRPr>
      </a:lvl2pPr>
      <a:lvl3pPr marL="1295362" indent="-259072" algn="l" defTabSz="1036290" rtl="0" eaLnBrk="1" latinLnBrk="0" hangingPunct="1">
        <a:lnSpc>
          <a:spcPct val="90000"/>
        </a:lnSpc>
        <a:spcBef>
          <a:spcPts val="567"/>
        </a:spcBef>
        <a:buFont typeface="Arial" panose="020B0604020202020204" pitchFamily="34" charset="0"/>
        <a:buChar char="•"/>
        <a:defRPr sz="2267" kern="1200">
          <a:solidFill>
            <a:schemeClr val="tx1"/>
          </a:solidFill>
          <a:latin typeface="+mn-lt"/>
          <a:ea typeface="+mn-ea"/>
          <a:cs typeface="+mn-cs"/>
        </a:defRPr>
      </a:lvl3pPr>
      <a:lvl4pPr marL="1813507"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4pPr>
      <a:lvl5pPr marL="233165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5pPr>
      <a:lvl6pPr marL="284979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6pPr>
      <a:lvl7pPr marL="3367941"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7pPr>
      <a:lvl8pPr marL="3886086"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8pPr>
      <a:lvl9pPr marL="4404230" indent="-259072" algn="l" defTabSz="1036290" rtl="0" eaLnBrk="1" latinLnBrk="0" hangingPunct="1">
        <a:lnSpc>
          <a:spcPct val="90000"/>
        </a:lnSpc>
        <a:spcBef>
          <a:spcPts val="567"/>
        </a:spcBef>
        <a:buFont typeface="Arial" panose="020B0604020202020204" pitchFamily="34" charset="0"/>
        <a:buChar char="•"/>
        <a:defRPr sz="2040" kern="1200">
          <a:solidFill>
            <a:schemeClr val="tx1"/>
          </a:solidFill>
          <a:latin typeface="+mn-lt"/>
          <a:ea typeface="+mn-ea"/>
          <a:cs typeface="+mn-cs"/>
        </a:defRPr>
      </a:lvl9pPr>
    </p:bodyStyle>
    <p:otherStyle>
      <a:defPPr>
        <a:defRPr lang="en-US"/>
      </a:defPPr>
      <a:lvl1pPr marL="0" algn="l" defTabSz="1036290" rtl="0" eaLnBrk="1" latinLnBrk="0" hangingPunct="1">
        <a:defRPr sz="2040" kern="1200">
          <a:solidFill>
            <a:schemeClr val="tx1"/>
          </a:solidFill>
          <a:latin typeface="+mn-lt"/>
          <a:ea typeface="+mn-ea"/>
          <a:cs typeface="+mn-cs"/>
        </a:defRPr>
      </a:lvl1pPr>
      <a:lvl2pPr marL="518145" algn="l" defTabSz="1036290" rtl="0" eaLnBrk="1" latinLnBrk="0" hangingPunct="1">
        <a:defRPr sz="2040" kern="1200">
          <a:solidFill>
            <a:schemeClr val="tx1"/>
          </a:solidFill>
          <a:latin typeface="+mn-lt"/>
          <a:ea typeface="+mn-ea"/>
          <a:cs typeface="+mn-cs"/>
        </a:defRPr>
      </a:lvl2pPr>
      <a:lvl3pPr marL="1036290" algn="l" defTabSz="1036290" rtl="0" eaLnBrk="1" latinLnBrk="0" hangingPunct="1">
        <a:defRPr sz="2040" kern="1200">
          <a:solidFill>
            <a:schemeClr val="tx1"/>
          </a:solidFill>
          <a:latin typeface="+mn-lt"/>
          <a:ea typeface="+mn-ea"/>
          <a:cs typeface="+mn-cs"/>
        </a:defRPr>
      </a:lvl3pPr>
      <a:lvl4pPr marL="1554434" algn="l" defTabSz="1036290" rtl="0" eaLnBrk="1" latinLnBrk="0" hangingPunct="1">
        <a:defRPr sz="2040" kern="1200">
          <a:solidFill>
            <a:schemeClr val="tx1"/>
          </a:solidFill>
          <a:latin typeface="+mn-lt"/>
          <a:ea typeface="+mn-ea"/>
          <a:cs typeface="+mn-cs"/>
        </a:defRPr>
      </a:lvl4pPr>
      <a:lvl5pPr marL="2072579" algn="l" defTabSz="1036290" rtl="0" eaLnBrk="1" latinLnBrk="0" hangingPunct="1">
        <a:defRPr sz="2040" kern="1200">
          <a:solidFill>
            <a:schemeClr val="tx1"/>
          </a:solidFill>
          <a:latin typeface="+mn-lt"/>
          <a:ea typeface="+mn-ea"/>
          <a:cs typeface="+mn-cs"/>
        </a:defRPr>
      </a:lvl5pPr>
      <a:lvl6pPr marL="2590724" algn="l" defTabSz="1036290" rtl="0" eaLnBrk="1" latinLnBrk="0" hangingPunct="1">
        <a:defRPr sz="2040" kern="1200">
          <a:solidFill>
            <a:schemeClr val="tx1"/>
          </a:solidFill>
          <a:latin typeface="+mn-lt"/>
          <a:ea typeface="+mn-ea"/>
          <a:cs typeface="+mn-cs"/>
        </a:defRPr>
      </a:lvl6pPr>
      <a:lvl7pPr marL="3108869" algn="l" defTabSz="1036290" rtl="0" eaLnBrk="1" latinLnBrk="0" hangingPunct="1">
        <a:defRPr sz="2040" kern="1200">
          <a:solidFill>
            <a:schemeClr val="tx1"/>
          </a:solidFill>
          <a:latin typeface="+mn-lt"/>
          <a:ea typeface="+mn-ea"/>
          <a:cs typeface="+mn-cs"/>
        </a:defRPr>
      </a:lvl7pPr>
      <a:lvl8pPr marL="3627013" algn="l" defTabSz="1036290" rtl="0" eaLnBrk="1" latinLnBrk="0" hangingPunct="1">
        <a:defRPr sz="2040" kern="1200">
          <a:solidFill>
            <a:schemeClr val="tx1"/>
          </a:solidFill>
          <a:latin typeface="+mn-lt"/>
          <a:ea typeface="+mn-ea"/>
          <a:cs typeface="+mn-cs"/>
        </a:defRPr>
      </a:lvl8pPr>
      <a:lvl9pPr marL="4145158" algn="l" defTabSz="1036290" rtl="0" eaLnBrk="1" latinLnBrk="0" hangingPunct="1">
        <a:defRPr sz="20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em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8.sv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8.sv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8.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12.emf"/><Relationship Id="rId4" Type="http://schemas.openxmlformats.org/officeDocument/2006/relationships/image" Target="../media/image8.sv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7.png"/><Relationship Id="rId7"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emf"/><Relationship Id="rId4" Type="http://schemas.openxmlformats.org/officeDocument/2006/relationships/image" Target="../media/image8.svg"/></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7.png"/><Relationship Id="rId7"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2.emf"/><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9.emf"/><Relationship Id="rId4" Type="http://schemas.openxmlformats.org/officeDocument/2006/relationships/image" Target="../media/image8.svg"/></Relationships>
</file>

<file path=ppt/slides/_rels/slide9.xml.rels><?xml version="1.0" encoding="UTF-8" standalone="yes"?>
<Relationships xmlns="http://schemas.openxmlformats.org/package/2006/relationships"><Relationship Id="rId3" Type="http://schemas.openxmlformats.org/officeDocument/2006/relationships/image" Target="../media/image20.jpeg"/><Relationship Id="rId7" Type="http://schemas.openxmlformats.org/officeDocument/2006/relationships/hyperlink" Target="mailto:support@premierworksite.com"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s://www.premierworksite.com/account/hermann/" TargetMode="External"/><Relationship Id="rId5" Type="http://schemas.openxmlformats.org/officeDocument/2006/relationships/image" Target="../media/image8.sv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2B9D5DF1-65A8-3341-86E0-FB0FDFA2D391}"/>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b="15625"/>
          <a:stretch/>
        </p:blipFill>
        <p:spPr>
          <a:xfrm>
            <a:off x="0" y="1"/>
            <a:ext cx="13817600" cy="7772400"/>
          </a:xfrm>
          <a:prstGeom prst="rect">
            <a:avLst/>
          </a:prstGeom>
        </p:spPr>
      </p:pic>
      <p:pic>
        <p:nvPicPr>
          <p:cNvPr id="14" name="Picture 13">
            <a:extLst>
              <a:ext uri="{FF2B5EF4-FFF2-40B4-BE49-F238E27FC236}">
                <a16:creationId xmlns:a16="http://schemas.microsoft.com/office/drawing/2014/main" id="{4B0CD29A-DB93-324B-8349-5F27128A4283}"/>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297314" y="6664045"/>
            <a:ext cx="1955770" cy="621086"/>
          </a:xfrm>
          <a:prstGeom prst="rect">
            <a:avLst/>
          </a:prstGeom>
        </p:spPr>
      </p:pic>
      <p:sp>
        <p:nvSpPr>
          <p:cNvPr id="16" name="TextBox 15">
            <a:extLst>
              <a:ext uri="{FF2B5EF4-FFF2-40B4-BE49-F238E27FC236}">
                <a16:creationId xmlns:a16="http://schemas.microsoft.com/office/drawing/2014/main" id="{241CC9CB-4B4B-D74A-A426-279901575C80}"/>
              </a:ext>
            </a:extLst>
          </p:cNvPr>
          <p:cNvSpPr txBox="1"/>
          <p:nvPr/>
        </p:nvSpPr>
        <p:spPr>
          <a:xfrm>
            <a:off x="7782628" y="1014571"/>
            <a:ext cx="4537023" cy="2898229"/>
          </a:xfrm>
          <a:prstGeom prst="rect">
            <a:avLst/>
          </a:prstGeom>
          <a:noFill/>
        </p:spPr>
        <p:txBody>
          <a:bodyPr wrap="square" rtlCol="0">
            <a:spAutoFit/>
          </a:bodyPr>
          <a:lstStyle/>
          <a:p>
            <a:pPr marL="8729" marR="3491" algn="ctr" defTabSz="1036290">
              <a:spcBef>
                <a:spcPts val="498"/>
              </a:spcBef>
            </a:pPr>
            <a:r>
              <a:rPr lang="en-US" sz="3200" dirty="0">
                <a:solidFill>
                  <a:srgbClr val="024882"/>
                </a:solidFill>
                <a:latin typeface="Open Sans" panose="020B0606030504020204" pitchFamily="34" charset="0"/>
                <a:ea typeface="Open Sans" panose="020B0606030504020204" pitchFamily="34" charset="0"/>
                <a:cs typeface="Open Sans" panose="020B0606030504020204" pitchFamily="34" charset="0"/>
              </a:rPr>
              <a:t>Whatever your challenges, we’ll be there for you.</a:t>
            </a:r>
          </a:p>
          <a:p>
            <a:pPr marL="8729" marR="3491" algn="ctr" defTabSz="1036290">
              <a:spcBef>
                <a:spcPts val="498"/>
              </a:spcBef>
            </a:pPr>
            <a:endParaRPr lang="en-US" sz="1400" dirty="0">
              <a:solidFill>
                <a:srgbClr val="024882"/>
              </a:solidFill>
              <a:latin typeface="Open Sans" panose="020B0606030504020204" pitchFamily="34" charset="0"/>
              <a:ea typeface="Open Sans" panose="020B0606030504020204" pitchFamily="34" charset="0"/>
              <a:cs typeface="Open Sans" panose="020B0606030504020204" pitchFamily="34" charset="0"/>
            </a:endParaRPr>
          </a:p>
          <a:p>
            <a:pPr marL="8729" marR="3491" algn="ctr" defTabSz="1036290">
              <a:spcBef>
                <a:spcPts val="498"/>
              </a:spcBef>
            </a:pPr>
            <a:r>
              <a:rPr lang="en-US" sz="3200" dirty="0">
                <a:solidFill>
                  <a:srgbClr val="024882"/>
                </a:solidFill>
                <a:latin typeface="Open Sans" panose="020B0606030504020204" pitchFamily="34" charset="0"/>
                <a:ea typeface="Open Sans" panose="020B0606030504020204" pitchFamily="34" charset="0"/>
                <a:cs typeface="Open Sans" panose="020B0606030504020204" pitchFamily="34" charset="0"/>
              </a:rPr>
              <a:t>Because when you’ve got Unum… </a:t>
            </a:r>
          </a:p>
        </p:txBody>
      </p:sp>
      <p:pic>
        <p:nvPicPr>
          <p:cNvPr id="4" name="Picture 3">
            <a:extLst>
              <a:ext uri="{FF2B5EF4-FFF2-40B4-BE49-F238E27FC236}">
                <a16:creationId xmlns:a16="http://schemas.microsoft.com/office/drawing/2014/main" id="{51E11BA2-5BB0-CF42-A744-E76D56BB03A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8878799" y="4158308"/>
            <a:ext cx="2449277" cy="511109"/>
          </a:xfrm>
          <a:prstGeom prst="rect">
            <a:avLst/>
          </a:prstGeom>
        </p:spPr>
      </p:pic>
      <p:sp>
        <p:nvSpPr>
          <p:cNvPr id="6" name="Rectangle 5">
            <a:extLst>
              <a:ext uri="{FF2B5EF4-FFF2-40B4-BE49-F238E27FC236}">
                <a16:creationId xmlns:a16="http://schemas.microsoft.com/office/drawing/2014/main" id="{3C69FA73-EE70-4A90-B1AA-AD241865C455}"/>
              </a:ext>
            </a:extLst>
          </p:cNvPr>
          <p:cNvSpPr/>
          <p:nvPr/>
        </p:nvSpPr>
        <p:spPr>
          <a:xfrm>
            <a:off x="6741031" y="7237956"/>
            <a:ext cx="6908800" cy="430887"/>
          </a:xfrm>
          <a:prstGeom prst="rect">
            <a:avLst/>
          </a:prstGeom>
        </p:spPr>
        <p:txBody>
          <a:bodyPr>
            <a:spAutoFit/>
          </a:bodyPr>
          <a:lstStyle/>
          <a:p>
            <a:pPr algn="r"/>
            <a:r>
              <a:rPr lang="en-US" sz="1100" dirty="0">
                <a:solidFill>
                  <a:schemeClr val="tx1">
                    <a:lumMod val="50000"/>
                    <a:lumOff val="50000"/>
                  </a:schemeClr>
                </a:solidFill>
                <a:latin typeface="Open Sans" panose="020B0606030504020204" pitchFamily="34" charset="0"/>
              </a:rPr>
              <a:t> </a:t>
            </a:r>
          </a:p>
          <a:p>
            <a:pPr algn="r"/>
            <a:r>
              <a:rPr lang="en-US" sz="1100" dirty="0">
                <a:solidFill>
                  <a:schemeClr val="bg1"/>
                </a:solidFill>
                <a:latin typeface="Open Sans" panose="020B0606030504020204" pitchFamily="34" charset="0"/>
              </a:rPr>
              <a:t>CE-137398</a:t>
            </a:r>
          </a:p>
        </p:txBody>
      </p:sp>
    </p:spTree>
    <p:extLst>
      <p:ext uri="{BB962C8B-B14F-4D97-AF65-F5344CB8AC3E}">
        <p14:creationId xmlns:p14="http://schemas.microsoft.com/office/powerpoint/2010/main" val="1004057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17388" y="7349820"/>
            <a:ext cx="422872" cy="137148"/>
          </a:xfrm>
          <a:prstGeom prst="rect">
            <a:avLst/>
          </a:prstGeom>
        </p:spPr>
      </p:pic>
      <p:sp>
        <p:nvSpPr>
          <p:cNvPr id="6" name="Slide Number Placeholder 1">
            <a:extLst>
              <a:ext uri="{FF2B5EF4-FFF2-40B4-BE49-F238E27FC236}">
                <a16:creationId xmlns:a16="http://schemas.microsoft.com/office/drawing/2014/main" id="{268E0894-4783-0C48-BC54-85812E2DFF91}"/>
              </a:ext>
            </a:extLst>
          </p:cNvPr>
          <p:cNvSpPr txBox="1">
            <a:spLocks/>
          </p:cNvSpPr>
          <p:nvPr/>
        </p:nvSpPr>
        <p:spPr>
          <a:xfrm>
            <a:off x="9708337" y="7203864"/>
            <a:ext cx="3108960" cy="413808"/>
          </a:xfrm>
          <a:prstGeom prst="rect">
            <a:avLst/>
          </a:prstGeom>
        </p:spPr>
        <p:txBody>
          <a:bodyPr vert="horz" lIns="91440" tIns="45720" rIns="91440" bIns="45720" rtlCol="0" anchor="ctr"/>
          <a:lstStyle>
            <a:defPPr>
              <a:defRPr lang="en-US"/>
            </a:defPPr>
            <a:lvl1pPr marL="0" algn="r" defTabSz="914400" rtl="0" eaLnBrk="1" latinLnBrk="0" hangingPunct="1">
              <a:defRPr sz="136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FE3E5FF-F567-C747-AB2C-9AAD31BE383D}" type="slidenum">
              <a:rPr lang="en-US" smtClean="0"/>
              <a:pPr/>
              <a:t>10</a:t>
            </a:fld>
            <a:endParaRPr lang="en-US" dirty="0"/>
          </a:p>
        </p:txBody>
      </p:sp>
      <p:sp>
        <p:nvSpPr>
          <p:cNvPr id="15" name="TextBox 14">
            <a:extLst>
              <a:ext uri="{FF2B5EF4-FFF2-40B4-BE49-F238E27FC236}">
                <a16:creationId xmlns:a16="http://schemas.microsoft.com/office/drawing/2014/main" id="{F053C015-64EC-4846-A632-3A5F4ED0EEB1}"/>
              </a:ext>
            </a:extLst>
          </p:cNvPr>
          <p:cNvSpPr txBox="1"/>
          <p:nvPr/>
        </p:nvSpPr>
        <p:spPr>
          <a:xfrm>
            <a:off x="162431" y="159638"/>
            <a:ext cx="1707314" cy="461665"/>
          </a:xfrm>
          <a:prstGeom prst="rect">
            <a:avLst/>
          </a:prstGeom>
          <a:noFill/>
        </p:spPr>
        <p:txBody>
          <a:bodyPr wrap="square" rtlCol="0">
            <a:spAutoFit/>
          </a:bodyPr>
          <a:lstStyle/>
          <a:p>
            <a:r>
              <a:rPr lang="en-US" sz="2400" dirty="0">
                <a:solidFill>
                  <a:srgbClr val="024882"/>
                </a:solidFill>
              </a:rPr>
              <a:t>Disclosures</a:t>
            </a:r>
            <a:endParaRPr lang="en-US" dirty="0">
              <a:solidFill>
                <a:srgbClr val="024882"/>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Rectangle 2">
            <a:extLst>
              <a:ext uri="{FF2B5EF4-FFF2-40B4-BE49-F238E27FC236}">
                <a16:creationId xmlns:a16="http://schemas.microsoft.com/office/drawing/2014/main" id="{11232932-638E-473A-B6C7-37E3F2ECFCA7}"/>
              </a:ext>
            </a:extLst>
          </p:cNvPr>
          <p:cNvSpPr/>
          <p:nvPr/>
        </p:nvSpPr>
        <p:spPr>
          <a:xfrm>
            <a:off x="162432" y="879546"/>
            <a:ext cx="13492736" cy="2616101"/>
          </a:xfrm>
          <a:prstGeom prst="rect">
            <a:avLst/>
          </a:prstGeom>
        </p:spPr>
        <p:txBody>
          <a:bodyPr wrap="square">
            <a:spAutoFit/>
          </a:bodyPr>
          <a:lstStyle/>
          <a:p>
            <a:endParaRPr lang="en-US" sz="800" dirty="0">
              <a:latin typeface="Open Sans" panose="020B0606030504020204"/>
            </a:endParaRPr>
          </a:p>
          <a:p>
            <a:r>
              <a:rPr lang="en-US" sz="1200" dirty="0">
                <a:latin typeface="Open Sans" panose="020B0606030504020204"/>
              </a:rPr>
              <a:t>Group Accident Insurance, Individual Critical Illness Insurance (CI-01, CI-05) IS A/ARE LIMITED POLICY(IES).</a:t>
            </a:r>
          </a:p>
          <a:p>
            <a:r>
              <a:rPr lang="en-US" sz="800" b="1" dirty="0">
                <a:latin typeface="Open Sans" panose="020B0606030504020204"/>
              </a:rPr>
              <a:t> </a:t>
            </a:r>
            <a:endParaRPr lang="en-US" sz="800" dirty="0">
              <a:latin typeface="Open Sans" panose="020B0606030504020204"/>
            </a:endParaRPr>
          </a:p>
          <a:p>
            <a:r>
              <a:rPr lang="en-US" sz="800" dirty="0">
                <a:latin typeface="Open Sans" panose="020B0606030504020204"/>
              </a:rPr>
              <a:t> </a:t>
            </a:r>
          </a:p>
          <a:p>
            <a:r>
              <a:rPr lang="en-US" sz="1200" dirty="0">
                <a:latin typeface="Open Sans" panose="020B0606030504020204"/>
              </a:rPr>
              <a:t>Group Accident Insurance is/are underwritten by Unum Life Insurance Company of America, Portland, ME. </a:t>
            </a:r>
          </a:p>
          <a:p>
            <a:r>
              <a:rPr lang="en-US" sz="1200" b="1" dirty="0">
                <a:latin typeface="Open Sans" panose="020B0606030504020204"/>
              </a:rPr>
              <a:t> </a:t>
            </a:r>
            <a:endParaRPr lang="en-US" sz="1200" dirty="0">
              <a:latin typeface="Open Sans" panose="020B0606030504020204"/>
            </a:endParaRPr>
          </a:p>
          <a:p>
            <a:r>
              <a:rPr lang="en-US" sz="1200" dirty="0">
                <a:latin typeface="Open Sans" panose="020B0606030504020204"/>
              </a:rPr>
              <a:t>Individual Short-Term Disability insurance is underwritten by Provident Life and Accident Insurance Company, Chattanooga, TN.  </a:t>
            </a:r>
          </a:p>
          <a:p>
            <a:r>
              <a:rPr lang="en-US" sz="1200" dirty="0">
                <a:latin typeface="Open Sans" panose="020B0606030504020204"/>
              </a:rPr>
              <a:t> </a:t>
            </a:r>
            <a:endParaRPr lang="en-US" sz="1200" b="1" dirty="0">
              <a:highlight>
                <a:srgbClr val="FFFF00"/>
              </a:highlight>
              <a:latin typeface="Open Sans" panose="020B0606030504020204"/>
            </a:endParaRPr>
          </a:p>
          <a:p>
            <a:endParaRPr lang="en-US" sz="1200" b="1" dirty="0">
              <a:highlight>
                <a:srgbClr val="FFFF00"/>
              </a:highlight>
              <a:latin typeface="Open Sans" panose="020B0606030504020204"/>
            </a:endParaRPr>
          </a:p>
          <a:p>
            <a:r>
              <a:rPr lang="en-US" sz="1200" dirty="0">
                <a:latin typeface="Open Sans" panose="020B0606030504020204"/>
              </a:rPr>
              <a:t>The policy or its provisions may vary or be unavailable in some states.  The policy has exclusions and limitations which may affect any benefits payable.  See the actual policy or your Unum representative for specific provisions and details of availability.</a:t>
            </a:r>
          </a:p>
          <a:p>
            <a:endParaRPr lang="en-US" sz="1100" dirty="0">
              <a:latin typeface="Open Sans" panose="020B0606030504020204"/>
              <a:ea typeface="Open Sans" panose="020B0606030504020204" pitchFamily="34" charset="0"/>
              <a:cs typeface="Open Sans" panose="020B0606030504020204" pitchFamily="34" charset="0"/>
            </a:endParaRPr>
          </a:p>
          <a:p>
            <a:r>
              <a:rPr lang="en-US" sz="1100" dirty="0">
                <a:latin typeface="Open Sans" panose="020B0606030504020204"/>
              </a:rPr>
              <a:t>Employees must be legally authorized to work in the U.S. and actively working at a U.S. location to receive coverage. Spouses and dependents must live in the U.S. to receive coverage.</a:t>
            </a:r>
          </a:p>
          <a:p>
            <a:endParaRPr lang="en-US" sz="1100" dirty="0">
              <a:solidFill>
                <a:schemeClr val="tx1">
                  <a:lumMod val="50000"/>
                  <a:lumOff val="50000"/>
                </a:schemeClr>
              </a:solidFill>
              <a:highlight>
                <a:srgbClr val="FFFF00"/>
              </a:highlight>
              <a:latin typeface="Open Sans" panose="020B0606030504020204"/>
              <a:ea typeface="Open Sans" panose="020B0606030504020204" pitchFamily="34" charset="0"/>
              <a:cs typeface="Open Sans" panose="020B0606030504020204" pitchFamily="34" charset="0"/>
            </a:endParaRPr>
          </a:p>
          <a:p>
            <a:r>
              <a:rPr lang="en-US" sz="1100" dirty="0">
                <a:latin typeface="Open Sans" panose="020B0606030504020204"/>
                <a:ea typeface="Open Sans" panose="020B0606030504020204" pitchFamily="34" charset="0"/>
                <a:cs typeface="Open Sans" panose="020B0606030504020204" pitchFamily="34" charset="0"/>
              </a:rPr>
              <a:t>Employees must be U.S. citizens, Canadian citizens working in the U.S., or have a green card to receive coverage.  Spouses and dependents must live in the U.S. to receive coverage.</a:t>
            </a:r>
            <a:endParaRPr lang="en-US" sz="800" dirty="0">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771450E2-1089-4672-92C4-3E62522E7BEC}"/>
              </a:ext>
            </a:extLst>
          </p:cNvPr>
          <p:cNvSpPr txBox="1"/>
          <p:nvPr/>
        </p:nvSpPr>
        <p:spPr>
          <a:xfrm>
            <a:off x="6908800" y="186329"/>
            <a:ext cx="6746368" cy="338554"/>
          </a:xfrm>
          <a:prstGeom prst="rect">
            <a:avLst/>
          </a:prstGeom>
          <a:noFill/>
        </p:spPr>
        <p:txBody>
          <a:bodyPr wrap="square" rtlCol="0">
            <a:spAutoFit/>
          </a:bodyPr>
          <a:lstStyle/>
          <a:p>
            <a:r>
              <a:rPr lang="en-US" sz="1600" dirty="0">
                <a:solidFill>
                  <a:srgbClr val="FF0000"/>
                </a:solidFill>
                <a:highlight>
                  <a:srgbClr val="FFFF00"/>
                </a:highlight>
              </a:rPr>
              <a:t> </a:t>
            </a:r>
          </a:p>
        </p:txBody>
      </p:sp>
      <p:sp>
        <p:nvSpPr>
          <p:cNvPr id="9" name="Rectangle 8">
            <a:extLst>
              <a:ext uri="{FF2B5EF4-FFF2-40B4-BE49-F238E27FC236}">
                <a16:creationId xmlns:a16="http://schemas.microsoft.com/office/drawing/2014/main" id="{F94973C3-8E04-4680-AA6A-80C73C27C344}"/>
              </a:ext>
            </a:extLst>
          </p:cNvPr>
          <p:cNvSpPr/>
          <p:nvPr/>
        </p:nvSpPr>
        <p:spPr>
          <a:xfrm>
            <a:off x="162431" y="7356062"/>
            <a:ext cx="1120937" cy="261610"/>
          </a:xfrm>
          <a:prstGeom prst="rect">
            <a:avLst/>
          </a:prstGeom>
        </p:spPr>
        <p:txBody>
          <a:bodyPr wrap="square" anchor="b">
            <a:spAutoFit/>
          </a:bodyPr>
          <a:lstStyle/>
          <a:p>
            <a:r>
              <a:rPr lang="en-US" sz="1100" dirty="0">
                <a:latin typeface="Open Sans" panose="020B0606030504020204" pitchFamily="34" charset="0"/>
              </a:rPr>
              <a:t>CE-137398 </a:t>
            </a:r>
          </a:p>
        </p:txBody>
      </p:sp>
      <p:sp>
        <p:nvSpPr>
          <p:cNvPr id="10" name="Rectangle 9">
            <a:extLst>
              <a:ext uri="{FF2B5EF4-FFF2-40B4-BE49-F238E27FC236}">
                <a16:creationId xmlns:a16="http://schemas.microsoft.com/office/drawing/2014/main" id="{4C6116AC-E4F8-4C5E-831A-8606A50D3BBF}"/>
              </a:ext>
            </a:extLst>
          </p:cNvPr>
          <p:cNvSpPr/>
          <p:nvPr/>
        </p:nvSpPr>
        <p:spPr>
          <a:xfrm>
            <a:off x="1203567" y="7356062"/>
            <a:ext cx="9084441" cy="261610"/>
          </a:xfrm>
          <a:prstGeom prst="rect">
            <a:avLst/>
          </a:prstGeom>
        </p:spPr>
        <p:txBody>
          <a:bodyPr wrap="square" anchor="b">
            <a:spAutoFit/>
          </a:bodyPr>
          <a:lstStyle/>
          <a:p>
            <a:r>
              <a:rPr lang="en-US" sz="1100" dirty="0">
                <a:latin typeface="Open Sans" panose="020B0606030504020204" pitchFamily="34" charset="0"/>
              </a:rPr>
              <a:t>© 2019 Unum Group.  All rights reserved. Unum is a registered trademark and marketing brand of Unum Group and its insuring subsidiaries. </a:t>
            </a:r>
          </a:p>
        </p:txBody>
      </p:sp>
    </p:spTree>
    <p:extLst>
      <p:ext uri="{BB962C8B-B14F-4D97-AF65-F5344CB8AC3E}">
        <p14:creationId xmlns:p14="http://schemas.microsoft.com/office/powerpoint/2010/main" val="2708058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C9338C4B-AB49-5F4D-B60F-73C9EF044D07}"/>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l="24585" t="5502" r="13869"/>
          <a:stretch/>
        </p:blipFill>
        <p:spPr>
          <a:xfrm>
            <a:off x="0" y="361741"/>
            <a:ext cx="7664030" cy="7837316"/>
          </a:xfrm>
          <a:prstGeom prst="rect">
            <a:avLst/>
          </a:prstGeom>
        </p:spPr>
      </p:pic>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a:xfrm>
            <a:off x="9758680" y="7203864"/>
            <a:ext cx="3108960" cy="413808"/>
          </a:xfrm>
        </p:spPr>
        <p:txBody>
          <a:bodyPr/>
          <a:lstStyle/>
          <a:p>
            <a:fld id="{1FE3E5FF-F567-C747-AB2C-9AAD31BE383D}" type="slidenum">
              <a:rPr lang="en-US" smtClean="0"/>
              <a:pPr/>
              <a:t>2</a:t>
            </a:fld>
            <a:endParaRPr lang="en-US" dirty="0"/>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3067731" y="7349820"/>
            <a:ext cx="422872" cy="137148"/>
          </a:xfrm>
          <a:prstGeom prst="rect">
            <a:avLst/>
          </a:prstGeom>
        </p:spPr>
      </p:pic>
      <p:sp>
        <p:nvSpPr>
          <p:cNvPr id="3" name="TextBox 2">
            <a:extLst>
              <a:ext uri="{FF2B5EF4-FFF2-40B4-BE49-F238E27FC236}">
                <a16:creationId xmlns:a16="http://schemas.microsoft.com/office/drawing/2014/main" id="{CE228502-B7B4-46CF-908E-01C569085310}"/>
              </a:ext>
            </a:extLst>
          </p:cNvPr>
          <p:cNvSpPr txBox="1"/>
          <p:nvPr/>
        </p:nvSpPr>
        <p:spPr>
          <a:xfrm>
            <a:off x="146136" y="2874529"/>
            <a:ext cx="4641679" cy="2126223"/>
          </a:xfrm>
          <a:prstGeom prst="rect">
            <a:avLst/>
          </a:prstGeom>
          <a:noFill/>
        </p:spPr>
        <p:txBody>
          <a:bodyPr wrap="square" rtlCol="0">
            <a:spAutoFit/>
          </a:bodyPr>
          <a:lstStyle/>
          <a:p>
            <a:pPr marL="8729" marR="3491" defTabSz="1036290">
              <a:spcBef>
                <a:spcPts val="498"/>
              </a:spcBef>
            </a:pPr>
            <a:endParaRPr lang="en-US" sz="3200"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290">
              <a:spcBef>
                <a:spcPts val="498"/>
              </a:spcBef>
            </a:pPr>
            <a:r>
              <a:rPr lang="en-US" sz="3200" b="1" dirty="0">
                <a:solidFill>
                  <a:schemeClr val="bg1"/>
                </a:solidFill>
                <a:latin typeface="Open Sans" panose="020B0606030504020204" pitchFamily="34" charset="0"/>
                <a:ea typeface="Open Sans" panose="020B0606030504020204" pitchFamily="34" charset="0"/>
                <a:cs typeface="Open Sans" panose="020B0606030504020204" pitchFamily="34" charset="0"/>
              </a:rPr>
              <a:t>Unum Voluntary Benefits enrollment is here!</a:t>
            </a:r>
          </a:p>
        </p:txBody>
      </p:sp>
      <p:sp>
        <p:nvSpPr>
          <p:cNvPr id="6" name="Slide Number Placeholder 1">
            <a:extLst>
              <a:ext uri="{FF2B5EF4-FFF2-40B4-BE49-F238E27FC236}">
                <a16:creationId xmlns:a16="http://schemas.microsoft.com/office/drawing/2014/main" id="{268E0894-4783-0C48-BC54-85812E2DFF91}"/>
              </a:ext>
            </a:extLst>
          </p:cNvPr>
          <p:cNvSpPr txBox="1">
            <a:spLocks/>
          </p:cNvSpPr>
          <p:nvPr/>
        </p:nvSpPr>
        <p:spPr>
          <a:xfrm>
            <a:off x="9758680" y="7203864"/>
            <a:ext cx="3108960" cy="413808"/>
          </a:xfrm>
          <a:prstGeom prst="rect">
            <a:avLst/>
          </a:prstGeom>
        </p:spPr>
        <p:txBody>
          <a:bodyPr vert="horz" lIns="91440" tIns="45720" rIns="91440" bIns="45720" rtlCol="0" anchor="ctr"/>
          <a:lstStyle>
            <a:defPPr>
              <a:defRPr lang="en-US"/>
            </a:defPPr>
            <a:lvl1pPr marL="0" algn="r" defTabSz="914400" rtl="0" eaLnBrk="1" latinLnBrk="0" hangingPunct="1">
              <a:defRPr sz="136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FE3E5FF-F567-C747-AB2C-9AAD31BE383D}" type="slidenum">
              <a:rPr lang="en-US" smtClean="0"/>
              <a:pPr/>
              <a:t>2</a:t>
            </a:fld>
            <a:endParaRPr lang="en-US" dirty="0"/>
          </a:p>
        </p:txBody>
      </p:sp>
      <p:sp>
        <p:nvSpPr>
          <p:cNvPr id="64" name="Rectangle 63">
            <a:extLst>
              <a:ext uri="{FF2B5EF4-FFF2-40B4-BE49-F238E27FC236}">
                <a16:creationId xmlns:a16="http://schemas.microsoft.com/office/drawing/2014/main" id="{B9FA1512-F8D4-7641-82E5-6E377EEFC8AB}"/>
              </a:ext>
            </a:extLst>
          </p:cNvPr>
          <p:cNvSpPr/>
          <p:nvPr/>
        </p:nvSpPr>
        <p:spPr>
          <a:xfrm>
            <a:off x="8011466" y="531589"/>
            <a:ext cx="5479137" cy="6471002"/>
          </a:xfrm>
          <a:prstGeom prst="rect">
            <a:avLst/>
          </a:prstGeom>
        </p:spPr>
        <p:txBody>
          <a:bodyPr wrap="square">
            <a:spAutoFit/>
          </a:bodyPr>
          <a:lstStyle/>
          <a:p>
            <a:r>
              <a:rPr lang="en-US" sz="1600" b="1" dirty="0">
                <a:latin typeface="Open Sans Semibold" panose="020B0606030504020204" pitchFamily="34" charset="0"/>
                <a:ea typeface="Open Sans Semibold" panose="020B0606030504020204" pitchFamily="34" charset="0"/>
                <a:cs typeface="Open Sans Semibold" panose="020B0606030504020204" pitchFamily="34" charset="0"/>
              </a:rPr>
              <a:t>What’s unique about voluntary benefits? </a:t>
            </a:r>
          </a:p>
          <a:p>
            <a:endParaRPr lang="en-US" sz="1050" dirty="0">
              <a:latin typeface="Open Sans" panose="020B0606030504020204" pitchFamily="34" charset="0"/>
              <a:ea typeface="Open Sans" panose="020B0606030504020204" pitchFamily="34" charset="0"/>
              <a:cs typeface="Open Sans" panose="020B0606030504020204" pitchFamily="34" charset="0"/>
            </a:endParaRPr>
          </a:p>
          <a:p>
            <a:pPr marL="285750" indent="-285750">
              <a:spcBef>
                <a:spcPts val="600"/>
              </a:spcBef>
              <a:buFont typeface="Wingdings" panose="05000000000000000000" pitchFamily="2" charset="2"/>
              <a:buChar char="ü"/>
            </a:pPr>
            <a:r>
              <a:rPr lang="en-US" sz="1600" dirty="0">
                <a:latin typeface="Open Sans" panose="020B0606030504020204" pitchFamily="34" charset="0"/>
              </a:rPr>
              <a:t>Benefit payments made directly to YOU, the employee!</a:t>
            </a:r>
          </a:p>
          <a:p>
            <a:pPr marL="285750" indent="-285750">
              <a:spcBef>
                <a:spcPts val="600"/>
              </a:spcBef>
              <a:buFont typeface="Wingdings" panose="05000000000000000000" pitchFamily="2" charset="2"/>
              <a:buChar char="ü"/>
            </a:pPr>
            <a:r>
              <a:rPr lang="en-US" sz="1600" dirty="0">
                <a:latin typeface="Open Sans" panose="020B0606030504020204" pitchFamily="34" charset="0"/>
              </a:rPr>
              <a:t>Premium conveniently payroll-deducted on a post-tax basis for a tax-free benefit</a:t>
            </a:r>
          </a:p>
          <a:p>
            <a:pPr marL="285750" indent="-285750">
              <a:spcBef>
                <a:spcPts val="600"/>
              </a:spcBef>
              <a:buFont typeface="Wingdings" panose="05000000000000000000" pitchFamily="2" charset="2"/>
              <a:buChar char="ü"/>
            </a:pPr>
            <a:r>
              <a:rPr lang="en-US" sz="1600" dirty="0">
                <a:latin typeface="Open Sans" panose="020B0606030504020204" pitchFamily="34" charset="0"/>
              </a:rPr>
              <a:t>All plans are portable - if you leave the employer, you can keep these benefits!</a:t>
            </a:r>
          </a:p>
          <a:p>
            <a:pPr>
              <a:spcBef>
                <a:spcPts val="600"/>
              </a:spcBef>
            </a:pPr>
            <a:endParaRPr lang="en-US" sz="1100" dirty="0">
              <a:latin typeface="Open Sans" panose="020B0606030504020204" pitchFamily="34" charset="0"/>
            </a:endParaRPr>
          </a:p>
          <a:p>
            <a:r>
              <a:rPr lang="en-US" sz="1600" b="1" dirty="0">
                <a:latin typeface="Open Sans Semibold" panose="020B0606030504020204" pitchFamily="34" charset="0"/>
                <a:ea typeface="Open Sans Semibold" panose="020B0606030504020204" pitchFamily="34" charset="0"/>
                <a:cs typeface="Open Sans Semibold" panose="020B0606030504020204" pitchFamily="34" charset="0"/>
              </a:rPr>
              <a:t>What voluntary benefits are available? </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0" indent="-285750">
              <a:spcBef>
                <a:spcPts val="600"/>
              </a:spcBef>
              <a:buFont typeface="Wingdings" panose="05000000000000000000" pitchFamily="2" charset="2"/>
              <a:buChar char="§"/>
            </a:pPr>
            <a:r>
              <a:rPr lang="en-US" sz="1600" dirty="0">
                <a:latin typeface="Open Sans" panose="020B0606030504020204" pitchFamily="34" charset="0"/>
              </a:rPr>
              <a:t>Whole Life Insurance </a:t>
            </a:r>
          </a:p>
          <a:p>
            <a:pPr marL="285750" indent="-285750">
              <a:spcBef>
                <a:spcPts val="600"/>
              </a:spcBef>
              <a:buFont typeface="Wingdings" panose="05000000000000000000" pitchFamily="2" charset="2"/>
              <a:buChar char="§"/>
            </a:pPr>
            <a:r>
              <a:rPr lang="en-US" sz="1600" dirty="0">
                <a:latin typeface="Open Sans" panose="020B0606030504020204" pitchFamily="34" charset="0"/>
              </a:rPr>
              <a:t>Short Term Disability Insurance </a:t>
            </a:r>
          </a:p>
          <a:p>
            <a:pPr marL="285750" indent="-285750">
              <a:spcBef>
                <a:spcPts val="600"/>
              </a:spcBef>
              <a:buFont typeface="Wingdings" panose="05000000000000000000" pitchFamily="2" charset="2"/>
              <a:buChar char="§"/>
            </a:pPr>
            <a:r>
              <a:rPr lang="en-US" sz="1600" dirty="0">
                <a:latin typeface="Open Sans" panose="020B0606030504020204" pitchFamily="34" charset="0"/>
              </a:rPr>
              <a:t>Accident Insurance </a:t>
            </a:r>
          </a:p>
          <a:p>
            <a:pPr marL="285750" indent="-285750">
              <a:spcBef>
                <a:spcPts val="600"/>
              </a:spcBef>
              <a:buFont typeface="Wingdings" panose="05000000000000000000" pitchFamily="2" charset="2"/>
              <a:buChar char="§"/>
            </a:pPr>
            <a:r>
              <a:rPr lang="en-US" sz="1600" dirty="0">
                <a:latin typeface="Open Sans" panose="020B0606030504020204" pitchFamily="34" charset="0"/>
              </a:rPr>
              <a:t>Critical Illness Insurance </a:t>
            </a:r>
          </a:p>
          <a:p>
            <a:pPr>
              <a:spcBef>
                <a:spcPts val="600"/>
              </a:spcBef>
            </a:pPr>
            <a:endParaRPr lang="en-US" sz="1100" dirty="0">
              <a:latin typeface="Open Sans" panose="020B0606030504020204" pitchFamily="34" charset="0"/>
            </a:endParaRPr>
          </a:p>
          <a:p>
            <a:pPr>
              <a:spcBef>
                <a:spcPts val="600"/>
              </a:spcBef>
            </a:pPr>
            <a:r>
              <a:rPr lang="en-US" sz="1600" b="1" dirty="0">
                <a:latin typeface="Open Sans Semibold" panose="020B0606030504020204" pitchFamily="34" charset="0"/>
              </a:rPr>
              <a:t>Who is eligible for coverage?</a:t>
            </a:r>
          </a:p>
          <a:p>
            <a:pPr>
              <a:spcBef>
                <a:spcPts val="600"/>
              </a:spcBef>
            </a:pPr>
            <a:endParaRPr lang="en-US" sz="1000" b="1" dirty="0">
              <a:latin typeface="Open Sans Semibold" panose="020B0606030504020204" pitchFamily="34" charset="0"/>
            </a:endParaRPr>
          </a:p>
          <a:p>
            <a:pPr marL="285750" lvl="0" indent="-285750">
              <a:spcBef>
                <a:spcPts val="600"/>
              </a:spcBef>
              <a:buFont typeface="Wingdings" panose="05000000000000000000" pitchFamily="2" charset="2"/>
              <a:buChar char="Ø"/>
              <a:defRPr/>
            </a:pPr>
            <a:r>
              <a:rPr lang="en-US" sz="1400" dirty="0">
                <a:latin typeface="Open Sans" panose="020B0606030504020204" pitchFamily="34" charset="0"/>
              </a:rPr>
              <a:t>All eligible employees who are actively at work (Minimum 20 hours/week; 30 days)</a:t>
            </a:r>
          </a:p>
          <a:p>
            <a:pPr marL="285750" lvl="0" indent="-285750">
              <a:spcBef>
                <a:spcPts val="600"/>
              </a:spcBef>
              <a:buFont typeface="Wingdings" panose="05000000000000000000" pitchFamily="2" charset="2"/>
              <a:buChar char="Ø"/>
              <a:defRPr/>
            </a:pPr>
            <a:r>
              <a:rPr lang="en-US" sz="1400" dirty="0">
                <a:latin typeface="Open Sans" panose="020B0606030504020204" pitchFamily="34" charset="0"/>
              </a:rPr>
              <a:t>Dependent spouses - must live in the United States</a:t>
            </a:r>
          </a:p>
          <a:p>
            <a:pPr marL="285750" indent="-285750">
              <a:spcBef>
                <a:spcPts val="600"/>
              </a:spcBef>
              <a:buFont typeface="Wingdings" panose="05000000000000000000" pitchFamily="2" charset="2"/>
              <a:buChar char="Ø"/>
            </a:pPr>
            <a:r>
              <a:rPr lang="en-US" sz="1400" dirty="0">
                <a:latin typeface="Open Sans" panose="020B0606030504020204" pitchFamily="34" charset="0"/>
              </a:rPr>
              <a:t>Children, stepchildren, and legally adopted children newborn to 26 years who depend on the employee for support</a:t>
            </a:r>
            <a:endParaRPr lang="en-US" sz="1600" dirty="0">
              <a:latin typeface="Open Sans" panose="020B0606030504020204" pitchFamily="34" charset="0"/>
            </a:endParaRPr>
          </a:p>
        </p:txBody>
      </p:sp>
    </p:spTree>
    <p:extLst>
      <p:ext uri="{BB962C8B-B14F-4D97-AF65-F5344CB8AC3E}">
        <p14:creationId xmlns:p14="http://schemas.microsoft.com/office/powerpoint/2010/main" val="3351519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2">
            <a:extLst>
              <a:ext uri="{FF2B5EF4-FFF2-40B4-BE49-F238E27FC236}">
                <a16:creationId xmlns:a16="http://schemas.microsoft.com/office/drawing/2014/main" id="{4EFFE821-9A5A-B94C-BAF7-2453F551E601}"/>
              </a:ext>
            </a:extLst>
          </p:cNvPr>
          <p:cNvSpPr/>
          <p:nvPr/>
        </p:nvSpPr>
        <p:spPr>
          <a:xfrm>
            <a:off x="-38584" y="0"/>
            <a:ext cx="4528942" cy="7771964"/>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4D83AF"/>
          </a:solidFill>
          <a:ln>
            <a:solidFill>
              <a:srgbClr val="4D83AF"/>
            </a:solidFill>
          </a:ln>
        </p:spPr>
        <p:txBody>
          <a:bodyPr wrap="square" lIns="0" tIns="0" rIns="0" bIns="0" rtlCol="0"/>
          <a:lstStyle/>
          <a:p>
            <a:endParaRPr sz="1238" dirty="0"/>
          </a:p>
        </p:txBody>
      </p:sp>
      <p:sp>
        <p:nvSpPr>
          <p:cNvPr id="6" name="Oval 5">
            <a:extLst>
              <a:ext uri="{FF2B5EF4-FFF2-40B4-BE49-F238E27FC236}">
                <a16:creationId xmlns:a16="http://schemas.microsoft.com/office/drawing/2014/main" id="{1F0999F2-DE63-A24E-B690-BCF9093B2CFC}"/>
              </a:ext>
            </a:extLst>
          </p:cNvPr>
          <p:cNvSpPr/>
          <p:nvPr/>
        </p:nvSpPr>
        <p:spPr>
          <a:xfrm>
            <a:off x="841764" y="1498560"/>
            <a:ext cx="2796455" cy="27964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p:txBody>
          <a:bodyPr/>
          <a:lstStyle/>
          <a:p>
            <a:fld id="{1FE3E5FF-F567-C747-AB2C-9AAD31BE383D}" type="slidenum">
              <a:rPr lang="en-US" smtClean="0"/>
              <a:pPr/>
              <a:t>3</a:t>
            </a:fld>
            <a:endParaRPr lang="en-US" dirty="0"/>
          </a:p>
        </p:txBody>
      </p:sp>
      <p:sp>
        <p:nvSpPr>
          <p:cNvPr id="3" name="TextBox 2">
            <a:extLst>
              <a:ext uri="{FF2B5EF4-FFF2-40B4-BE49-F238E27FC236}">
                <a16:creationId xmlns:a16="http://schemas.microsoft.com/office/drawing/2014/main" id="{CE228502-B7B4-46CF-908E-01C569085310}"/>
              </a:ext>
            </a:extLst>
          </p:cNvPr>
          <p:cNvSpPr txBox="1"/>
          <p:nvPr/>
        </p:nvSpPr>
        <p:spPr>
          <a:xfrm>
            <a:off x="825434" y="4609369"/>
            <a:ext cx="3198956" cy="1921167"/>
          </a:xfrm>
          <a:prstGeom prst="rect">
            <a:avLst/>
          </a:prstGeom>
          <a:noFill/>
        </p:spPr>
        <p:txBody>
          <a:bodyPr wrap="square" rtlCol="0">
            <a:spAutoFit/>
          </a:bodyPr>
          <a:lstStyle/>
          <a:p>
            <a:pPr marL="8729" marR="3491" defTabSz="1036314">
              <a:spcBef>
                <a:spcPts val="498"/>
              </a:spcBef>
            </a:pP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Individual </a:t>
            </a:r>
            <a:b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Whole Life </a:t>
            </a:r>
            <a:b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Insurance:</a:t>
            </a:r>
          </a:p>
          <a:p>
            <a:pPr marL="8729" marR="3491" defTabSz="1036314">
              <a:spcBef>
                <a:spcPts val="498"/>
              </a:spcBef>
            </a:pPr>
            <a:endParaRPr lang="en-US" sz="1051"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314">
              <a:spcBef>
                <a:spcPts val="498"/>
              </a:spcBef>
            </a:pPr>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Life insurance for your whole life</a:t>
            </a:r>
          </a:p>
        </p:txBody>
      </p:sp>
      <p:sp>
        <p:nvSpPr>
          <p:cNvPr id="12" name="Rectangle 11">
            <a:extLst>
              <a:ext uri="{FF2B5EF4-FFF2-40B4-BE49-F238E27FC236}">
                <a16:creationId xmlns:a16="http://schemas.microsoft.com/office/drawing/2014/main" id="{A047CFD9-F466-4167-AAF0-4AB79FC4A3A7}"/>
              </a:ext>
            </a:extLst>
          </p:cNvPr>
          <p:cNvSpPr/>
          <p:nvPr/>
        </p:nvSpPr>
        <p:spPr>
          <a:xfrm>
            <a:off x="5103270" y="529613"/>
            <a:ext cx="3092462" cy="1323439"/>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Did you know?</a:t>
            </a:r>
          </a:p>
          <a:p>
            <a:endParaRPr lang="en-US" sz="1600" b="1" dirty="0">
              <a:latin typeface="Open Sans" panose="020B0606030504020204" pitchFamily="34" charset="0"/>
              <a:ea typeface="Open Sans" panose="020B0606030504020204" pitchFamily="34" charset="0"/>
              <a:cs typeface="Open Sans" panose="020B0606030504020204" pitchFamily="34" charset="0"/>
            </a:endParaRPr>
          </a:p>
          <a:p>
            <a:r>
              <a:rPr lang="en-US" sz="1600" dirty="0">
                <a:latin typeface="Open Sans" panose="020B0606030504020204" pitchFamily="34" charset="0"/>
                <a:ea typeface="Open Sans" panose="020B0606030504020204" pitchFamily="34" charset="0"/>
                <a:cs typeface="Open Sans" panose="020B0606030504020204" pitchFamily="34" charset="0"/>
              </a:rPr>
              <a:t>The median cost of a funeral with viewing and cremation is $6,260.</a:t>
            </a:r>
            <a:r>
              <a:rPr lang="en-US" sz="1600" baseline="30000" dirty="0">
                <a:latin typeface="Open Sans" panose="020B0606030504020204" pitchFamily="34" charset="0"/>
                <a:ea typeface="Open Sans" panose="020B0606030504020204" pitchFamily="34" charset="0"/>
                <a:cs typeface="Open Sans" panose="020B0606030504020204" pitchFamily="34" charset="0"/>
              </a:rPr>
              <a:t>1</a:t>
            </a:r>
          </a:p>
        </p:txBody>
      </p:sp>
      <p:sp>
        <p:nvSpPr>
          <p:cNvPr id="34" name="Rectangle 33">
            <a:extLst>
              <a:ext uri="{FF2B5EF4-FFF2-40B4-BE49-F238E27FC236}">
                <a16:creationId xmlns:a16="http://schemas.microsoft.com/office/drawing/2014/main" id="{8D8803F2-D214-044D-9BA5-EFA06DD84FB4}"/>
              </a:ext>
            </a:extLst>
          </p:cNvPr>
          <p:cNvSpPr/>
          <p:nvPr/>
        </p:nvSpPr>
        <p:spPr>
          <a:xfrm>
            <a:off x="9081159" y="555012"/>
            <a:ext cx="4409444" cy="6596678"/>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Benefit Highlights: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Employee volume purchase</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$2,000 - $150,000 in $1,000 increments</a:t>
            </a:r>
          </a:p>
          <a:p>
            <a:pPr marL="285757" indent="-285757">
              <a:buFont typeface="Arial" panose="020B0604020202020204" pitchFamily="34" charset="0"/>
              <a:buChar char="•"/>
            </a:pPr>
            <a:r>
              <a:rPr lang="en-US" sz="1600" i="1" u="sng" dirty="0">
                <a:latin typeface="Open Sans" panose="020B0606030504020204" pitchFamily="34" charset="0"/>
                <a:ea typeface="Open Sans" panose="020B0606030504020204" pitchFamily="34" charset="0"/>
                <a:cs typeface="Open Sans" panose="020B0606030504020204" pitchFamily="34" charset="0"/>
              </a:rPr>
              <a:t>Guaranteed issue </a:t>
            </a:r>
          </a:p>
          <a:p>
            <a:r>
              <a:rPr lang="en-US" sz="1600" dirty="0">
                <a:latin typeface="Open Sans" panose="020B0606030504020204" pitchFamily="34" charset="0"/>
                <a:ea typeface="Open Sans" panose="020B0606030504020204" pitchFamily="34" charset="0"/>
                <a:cs typeface="Open Sans" panose="020B0606030504020204" pitchFamily="34" charset="0"/>
              </a:rPr>
              <a:t>     Issue ages 15-50: </a:t>
            </a:r>
            <a:r>
              <a:rPr lang="en-US" sz="1600" u="sng" dirty="0">
                <a:latin typeface="Open Sans" panose="020B0606030504020204" pitchFamily="34" charset="0"/>
                <a:ea typeface="Open Sans" panose="020B0606030504020204" pitchFamily="34" charset="0"/>
                <a:cs typeface="Open Sans" panose="020B0606030504020204" pitchFamily="34" charset="0"/>
              </a:rPr>
              <a:t>Up to $35,000</a:t>
            </a:r>
          </a:p>
          <a:p>
            <a:r>
              <a:rPr lang="en-US" sz="1600" dirty="0">
                <a:latin typeface="Open Sans" panose="020B0606030504020204" pitchFamily="34" charset="0"/>
                <a:ea typeface="Open Sans" panose="020B0606030504020204" pitchFamily="34" charset="0"/>
                <a:cs typeface="Open Sans" panose="020B0606030504020204" pitchFamily="34" charset="0"/>
              </a:rPr>
              <a:t>     Issue ages 51-80: </a:t>
            </a:r>
            <a:r>
              <a:rPr lang="en-US" sz="1600" u="sng" dirty="0">
                <a:latin typeface="Open Sans" panose="020B0606030504020204" pitchFamily="34" charset="0"/>
                <a:ea typeface="Open Sans" panose="020B0606030504020204" pitchFamily="34" charset="0"/>
                <a:cs typeface="Open Sans" panose="020B0606030504020204" pitchFamily="34" charset="0"/>
              </a:rPr>
              <a:t>Up to $25,000</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Spouse volume purchase</a:t>
            </a:r>
          </a:p>
          <a:p>
            <a:pPr marL="285757" indent="-285757">
              <a:buFont typeface="Arial" panose="020B0604020202020204" pitchFamily="34" charset="0"/>
              <a:buChar char="•"/>
            </a:pPr>
            <a:r>
              <a:rPr lang="en-US" sz="1600" dirty="0">
                <a:latin typeface="Open Sans" panose="020B0606030504020204" pitchFamily="34" charset="0"/>
              </a:rPr>
              <a:t>$2,000 - $35,000 in $1,000 increments</a:t>
            </a:r>
          </a:p>
          <a:p>
            <a:pPr marL="285757" indent="-285757">
              <a:buFont typeface="Arial" panose="020B0604020202020204" pitchFamily="34" charset="0"/>
              <a:buChar char="•"/>
            </a:pPr>
            <a:r>
              <a:rPr lang="en-US" sz="1600" dirty="0">
                <a:latin typeface="Open Sans" panose="020B0606030504020204" pitchFamily="34" charset="0"/>
              </a:rPr>
              <a:t>One qualifying question is always required. Up to $10,000 conditional guaranteed issue</a:t>
            </a:r>
          </a:p>
          <a:p>
            <a:pPr marL="285757" indent="-285757">
              <a:buFont typeface="Arial" panose="020B0604020202020204" pitchFamily="34" charset="0"/>
              <a:buChar char="•"/>
            </a:pPr>
            <a:endParaRPr lang="en-US" sz="1000" dirty="0">
              <a:latin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Child volume purchase</a:t>
            </a:r>
          </a:p>
          <a:p>
            <a:pPr marL="285750" indent="-285750">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$5</a:t>
            </a:r>
            <a:r>
              <a:rPr lang="en-US" sz="1600" dirty="0">
                <a:latin typeface="Open Sans" panose="020B0606030504020204" pitchFamily="34" charset="0"/>
              </a:rPr>
              <a:t>,000 - $50,000 in $1,000 increments</a:t>
            </a:r>
          </a:p>
          <a:p>
            <a:pPr marL="285750" indent="-285750">
              <a:buFont typeface="Arial" panose="020B0604020202020204" pitchFamily="34" charset="0"/>
              <a:buChar char="•"/>
            </a:pPr>
            <a:r>
              <a:rPr lang="en-US" sz="1600" dirty="0">
                <a:latin typeface="Open Sans" panose="020B0606030504020204" pitchFamily="34" charset="0"/>
              </a:rPr>
              <a:t>Guaranteed issue up to $50,000 benefit amount</a:t>
            </a:r>
          </a:p>
          <a:p>
            <a:endParaRPr lang="en-US" sz="1000" dirty="0">
              <a:highlight>
                <a:srgbClr val="FFFF00"/>
              </a:highlight>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Living benefit included with all policies at no extra premium – allows access to death benefit when medical condition limits life expectancy to 12 months or less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Additional Feature:</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Long Term Care Benefit Rider Included</a:t>
            </a:r>
          </a:p>
          <a:p>
            <a:pPr marL="285757" indent="-285757">
              <a:buFont typeface="Arial" panose="020B0604020202020204" pitchFamily="34" charset="0"/>
              <a:buChar char="•"/>
            </a:pPr>
            <a:endParaRPr lang="en-US" sz="1600" baseline="30000" dirty="0">
              <a:latin typeface="Open Sans" panose="020B0606030504020204" pitchFamily="34" charset="0"/>
            </a:endParaRPr>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67731" y="7349820"/>
            <a:ext cx="422872" cy="137148"/>
          </a:xfrm>
          <a:prstGeom prst="rect">
            <a:avLst/>
          </a:prstGeom>
        </p:spPr>
      </p:pic>
      <p:sp>
        <p:nvSpPr>
          <p:cNvPr id="72" name="Rectangle 71">
            <a:extLst>
              <a:ext uri="{FF2B5EF4-FFF2-40B4-BE49-F238E27FC236}">
                <a16:creationId xmlns:a16="http://schemas.microsoft.com/office/drawing/2014/main" id="{800CAD48-87AD-F84B-8D12-4357AB428694}"/>
              </a:ext>
            </a:extLst>
          </p:cNvPr>
          <p:cNvSpPr/>
          <p:nvPr/>
        </p:nvSpPr>
        <p:spPr>
          <a:xfrm>
            <a:off x="5095373" y="1865071"/>
            <a:ext cx="3254126" cy="4760278"/>
          </a:xfrm>
          <a:prstGeom prst="rect">
            <a:avLst/>
          </a:prstGeom>
        </p:spPr>
        <p:txBody>
          <a:bodyPr wrap="square">
            <a:spAutoFit/>
          </a:bodyPr>
          <a:lstStyle/>
          <a:p>
            <a:r>
              <a:rPr lang="en-US" sz="1600" dirty="0">
                <a:latin typeface="Open Sans" panose="020B0606030504020204" pitchFamily="34" charset="0"/>
                <a:ea typeface="Open Sans" panose="020B0606030504020204" pitchFamily="34" charset="0"/>
                <a:cs typeface="Open Sans" panose="020B0606030504020204" pitchFamily="34" charset="0"/>
              </a:rPr>
              <a:t>Sylvia’s term life insurance provides a good base level of coverage. But if she ever loses her job, she might lose that protection. So she purchased Unum Individual Whole Life Insurance. It can help her loved ones with her final expenses, and she can keep this coverage as long as she pays the premiums, even beyond her working years.</a:t>
            </a:r>
            <a:r>
              <a:rPr lang="en-US" sz="1600" baseline="30000" dirty="0">
                <a:latin typeface="Open Sans" panose="020B0606030504020204" pitchFamily="34" charset="0"/>
                <a:ea typeface="Open Sans" panose="020B0606030504020204" pitchFamily="34" charset="0"/>
                <a:cs typeface="Open Sans" panose="020B0606030504020204" pitchFamily="34" charset="0"/>
              </a:rPr>
              <a:t>*</a:t>
            </a:r>
          </a:p>
          <a:p>
            <a:endParaRPr lang="en-US" sz="1600" baseline="30000" dirty="0">
              <a:latin typeface="Open Sans" panose="020B0606030504020204" pitchFamily="34" charset="0"/>
              <a:ea typeface="Open Sans" panose="020B0606030504020204" pitchFamily="34" charset="0"/>
              <a:cs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Plan Features: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b="1" dirty="0">
                <a:highlight>
                  <a:srgbClr val="FFFF00"/>
                </a:highlight>
                <a:latin typeface="Open Sans" panose="020B0606030504020204" pitchFamily="34" charset="0"/>
                <a:ea typeface="Open Sans" panose="020B0606030504020204" pitchFamily="34" charset="0"/>
                <a:cs typeface="Open Sans" panose="020B0606030504020204" pitchFamily="34" charset="0"/>
              </a:rPr>
              <a:t>Premiums never increase</a:t>
            </a:r>
          </a:p>
          <a:p>
            <a:pPr marL="285757" indent="-285757">
              <a:buFont typeface="Arial" panose="020B0604020202020204" pitchFamily="34" charset="0"/>
              <a:buChar char="•"/>
            </a:pPr>
            <a:r>
              <a:rPr lang="en-US" sz="1600" b="1" dirty="0">
                <a:highlight>
                  <a:srgbClr val="FFFF00"/>
                </a:highlight>
                <a:latin typeface="Open Sans" panose="020B0606030504020204" pitchFamily="34" charset="0"/>
                <a:ea typeface="Open Sans" panose="020B0606030504020204" pitchFamily="34" charset="0"/>
                <a:cs typeface="Open Sans" panose="020B0606030504020204" pitchFamily="34" charset="0"/>
              </a:rPr>
              <a:t>Benefits never reduce</a:t>
            </a:r>
          </a:p>
          <a:p>
            <a:pPr marL="285757" indent="-285757">
              <a:buFont typeface="Arial" panose="020B0604020202020204" pitchFamily="34" charset="0"/>
              <a:buChar char="•"/>
            </a:pPr>
            <a:r>
              <a:rPr lang="en-US" sz="1600" b="1" dirty="0">
                <a:highlight>
                  <a:srgbClr val="FFFF00"/>
                </a:highlight>
                <a:latin typeface="Open Sans" panose="020B0606030504020204" pitchFamily="34" charset="0"/>
                <a:ea typeface="Open Sans" panose="020B0606030504020204" pitchFamily="34" charset="0"/>
                <a:cs typeface="Open Sans" panose="020B0606030504020204" pitchFamily="34" charset="0"/>
              </a:rPr>
              <a:t>Policy builds cash value</a:t>
            </a:r>
          </a:p>
          <a:p>
            <a:endParaRPr lang="en-US" sz="1600" baseline="30000" dirty="0">
              <a:latin typeface="Open Sans" panose="020B0606030504020204" pitchFamily="34" charset="0"/>
              <a:ea typeface="Open Sans" panose="020B0606030504020204" pitchFamily="34" charset="0"/>
              <a:cs typeface="Open Sans" panose="020B0606030504020204" pitchFamily="34" charset="0"/>
            </a:endParaRPr>
          </a:p>
          <a:p>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cxnSp>
        <p:nvCxnSpPr>
          <p:cNvPr id="32" name="Straight Connector 31">
            <a:extLst>
              <a:ext uri="{FF2B5EF4-FFF2-40B4-BE49-F238E27FC236}">
                <a16:creationId xmlns:a16="http://schemas.microsoft.com/office/drawing/2014/main" id="{C63381FA-38CA-A847-9F85-B5F25154AB02}"/>
              </a:ext>
            </a:extLst>
          </p:cNvPr>
          <p:cNvCxnSpPr>
            <a:cxnSpLocks/>
          </p:cNvCxnSpPr>
          <p:nvPr/>
        </p:nvCxnSpPr>
        <p:spPr>
          <a:xfrm flipH="1">
            <a:off x="8759007" y="529613"/>
            <a:ext cx="3532" cy="4602411"/>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5E33A22-C8F8-DE4B-A8E5-438B647DCC29}"/>
              </a:ext>
            </a:extLst>
          </p:cNvPr>
          <p:cNvCxnSpPr>
            <a:cxnSpLocks/>
          </p:cNvCxnSpPr>
          <p:nvPr/>
        </p:nvCxnSpPr>
        <p:spPr>
          <a:xfrm>
            <a:off x="5103270" y="1828981"/>
            <a:ext cx="3645846" cy="0"/>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A9486575-4296-2447-AF22-83D1C05E01D3}"/>
              </a:ext>
            </a:extLst>
          </p:cNvPr>
          <p:cNvPicPr>
            <a:picLocks noChangeAspect="1"/>
          </p:cNvPicPr>
          <p:nvPr/>
        </p:nvPicPr>
        <p:blipFill>
          <a:blip r:embed="rId5"/>
          <a:stretch>
            <a:fillRect/>
          </a:stretch>
        </p:blipFill>
        <p:spPr>
          <a:xfrm>
            <a:off x="1892481" y="2369123"/>
            <a:ext cx="695018" cy="1243715"/>
          </a:xfrm>
          <a:prstGeom prst="rect">
            <a:avLst/>
          </a:prstGeom>
        </p:spPr>
      </p:pic>
      <p:sp>
        <p:nvSpPr>
          <p:cNvPr id="4" name="TextBox 3">
            <a:extLst>
              <a:ext uri="{FF2B5EF4-FFF2-40B4-BE49-F238E27FC236}">
                <a16:creationId xmlns:a16="http://schemas.microsoft.com/office/drawing/2014/main" id="{9EDE1146-455C-4487-B0CC-C497CFE1F61B}"/>
              </a:ext>
            </a:extLst>
          </p:cNvPr>
          <p:cNvSpPr txBox="1"/>
          <p:nvPr/>
        </p:nvSpPr>
        <p:spPr>
          <a:xfrm>
            <a:off x="4496373" y="6357478"/>
            <a:ext cx="4377631" cy="1446550"/>
          </a:xfrm>
          <a:prstGeom prst="rect">
            <a:avLst/>
          </a:prstGeom>
          <a:noFill/>
        </p:spPr>
        <p:txBody>
          <a:bodyPr wrap="square" rtlCol="0">
            <a:spAutoFit/>
          </a:bodyPr>
          <a:lstStyle/>
          <a:p>
            <a:r>
              <a:rPr lang="en-US" sz="800" dirty="0">
                <a:solidFill>
                  <a:schemeClr val="tx1">
                    <a:lumMod val="50000"/>
                    <a:lumOff val="50000"/>
                  </a:schemeClr>
                </a:solidFill>
                <a:latin typeface="Open Sans" panose="020B0606030504020204" pitchFamily="34" charset="0"/>
              </a:rPr>
              <a:t>* For illustrative purposes only </a:t>
            </a:r>
          </a:p>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1 National Funeral Directors Association, Statistics, 2018.</a:t>
            </a:r>
            <a:endParaRPr lang="en-US" sz="800" dirty="0">
              <a:solidFill>
                <a:schemeClr val="tx1">
                  <a:lumMod val="50000"/>
                  <a:lumOff val="50000"/>
                </a:schemeClr>
              </a:solidFill>
              <a:latin typeface="Open Sans" panose="020B0606030504020204" pitchFamily="34" charset="0"/>
            </a:endParaRPr>
          </a:p>
          <a:p>
            <a:endParaRPr lang="en-US" sz="800" dirty="0">
              <a:solidFill>
                <a:schemeClr val="tx1">
                  <a:lumMod val="50000"/>
                  <a:lumOff val="50000"/>
                </a:schemeClr>
              </a:solidFill>
              <a:latin typeface="Open Sans" panose="020B0606030504020204" pitchFamily="34" charset="0"/>
            </a:endParaRPr>
          </a:p>
          <a:p>
            <a:r>
              <a:rPr lang="en-US" sz="800" dirty="0">
                <a:solidFill>
                  <a:schemeClr val="tx1">
                    <a:lumMod val="50000"/>
                    <a:lumOff val="50000"/>
                  </a:schemeClr>
                </a:solidFill>
                <a:latin typeface="Open Sans" panose="020B0606030504020204" pitchFamily="34" charset="0"/>
              </a:rPr>
              <a:t>Living benefit payments will reduce the amount the policy offers upon the recipient’s death, may adversely affect the recipient’s eligibility for Medicaid or other government benefits or entitlements, and may be taxable.  Recipients should consult their tax attorney or advisor before utilizing living benefit payment.</a:t>
            </a:r>
          </a:p>
          <a:p>
            <a:endParaRPr lang="en-US" sz="800" dirty="0">
              <a:solidFill>
                <a:schemeClr val="tx1">
                  <a:lumMod val="50000"/>
                  <a:lumOff val="50000"/>
                </a:schemeClr>
              </a:solidFill>
              <a:latin typeface="Open Sans" panose="020B0606030504020204" pitchFamily="34" charset="0"/>
            </a:endParaRPr>
          </a:p>
          <a:p>
            <a:r>
              <a:rPr lang="en-US" sz="800" dirty="0">
                <a:solidFill>
                  <a:schemeClr val="tx1">
                    <a:lumMod val="50000"/>
                    <a:lumOff val="50000"/>
                  </a:schemeClr>
                </a:solidFill>
                <a:latin typeface="Open Sans" panose="020B0606030504020204" pitchFamily="34" charset="0"/>
              </a:rPr>
              <a:t>This life insurance does not specifically cover funeral goods or services and may not cover the entire cost of your funeral at the time of your death.  The beneficiary of this life insurance may use the proceeds for any purpose, unless otherwise directed. </a:t>
            </a:r>
          </a:p>
        </p:txBody>
      </p:sp>
    </p:spTree>
    <p:extLst>
      <p:ext uri="{BB962C8B-B14F-4D97-AF65-F5344CB8AC3E}">
        <p14:creationId xmlns:p14="http://schemas.microsoft.com/office/powerpoint/2010/main" val="4222659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object 2">
            <a:extLst>
              <a:ext uri="{FF2B5EF4-FFF2-40B4-BE49-F238E27FC236}">
                <a16:creationId xmlns:a16="http://schemas.microsoft.com/office/drawing/2014/main" id="{4EFFE821-9A5A-B94C-BAF7-2453F551E601}"/>
              </a:ext>
            </a:extLst>
          </p:cNvPr>
          <p:cNvSpPr/>
          <p:nvPr/>
        </p:nvSpPr>
        <p:spPr>
          <a:xfrm>
            <a:off x="-38584" y="0"/>
            <a:ext cx="4528942" cy="7771964"/>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4D83AF"/>
          </a:solidFill>
        </p:spPr>
        <p:txBody>
          <a:bodyPr wrap="square" lIns="0" tIns="0" rIns="0" bIns="0" rtlCol="0"/>
          <a:lstStyle/>
          <a:p>
            <a:endParaRPr sz="1238" dirty="0"/>
          </a:p>
        </p:txBody>
      </p:sp>
      <p:sp>
        <p:nvSpPr>
          <p:cNvPr id="6" name="Oval 5">
            <a:extLst>
              <a:ext uri="{FF2B5EF4-FFF2-40B4-BE49-F238E27FC236}">
                <a16:creationId xmlns:a16="http://schemas.microsoft.com/office/drawing/2014/main" id="{1F0999F2-DE63-A24E-B690-BCF9093B2CFC}"/>
              </a:ext>
            </a:extLst>
          </p:cNvPr>
          <p:cNvSpPr/>
          <p:nvPr/>
        </p:nvSpPr>
        <p:spPr>
          <a:xfrm>
            <a:off x="841764" y="1498560"/>
            <a:ext cx="2796455" cy="27964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p:txBody>
          <a:bodyPr/>
          <a:lstStyle/>
          <a:p>
            <a:fld id="{1FE3E5FF-F567-C747-AB2C-9AAD31BE383D}" type="slidenum">
              <a:rPr lang="en-US" smtClean="0"/>
              <a:pPr/>
              <a:t>4</a:t>
            </a:fld>
            <a:endParaRPr lang="en-US" dirty="0"/>
          </a:p>
        </p:txBody>
      </p:sp>
      <p:sp>
        <p:nvSpPr>
          <p:cNvPr id="3" name="TextBox 2">
            <a:extLst>
              <a:ext uri="{FF2B5EF4-FFF2-40B4-BE49-F238E27FC236}">
                <a16:creationId xmlns:a16="http://schemas.microsoft.com/office/drawing/2014/main" id="{CE228502-B7B4-46CF-908E-01C569085310}"/>
              </a:ext>
            </a:extLst>
          </p:cNvPr>
          <p:cNvSpPr txBox="1"/>
          <p:nvPr/>
        </p:nvSpPr>
        <p:spPr>
          <a:xfrm>
            <a:off x="825434" y="4609369"/>
            <a:ext cx="3198956" cy="1613390"/>
          </a:xfrm>
          <a:prstGeom prst="rect">
            <a:avLst/>
          </a:prstGeom>
          <a:noFill/>
        </p:spPr>
        <p:txBody>
          <a:bodyPr wrap="square" rtlCol="0">
            <a:spAutoFit/>
          </a:bodyPr>
          <a:lstStyle/>
          <a:p>
            <a:pPr marL="8729" marR="3491" defTabSz="1036314">
              <a:spcBef>
                <a:spcPts val="498"/>
              </a:spcBef>
            </a:pP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Individual Short-Term Disability Insurance:</a:t>
            </a:r>
          </a:p>
          <a:p>
            <a:pPr marL="8729" marR="3491" defTabSz="1036314">
              <a:spcBef>
                <a:spcPts val="498"/>
              </a:spcBef>
            </a:pPr>
            <a:endParaRPr lang="en-US" sz="1051"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314">
              <a:spcBef>
                <a:spcPts val="498"/>
              </a:spcBef>
            </a:pPr>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Works when employees can’t</a:t>
            </a:r>
          </a:p>
        </p:txBody>
      </p:sp>
      <p:sp>
        <p:nvSpPr>
          <p:cNvPr id="34" name="Rectangle 33">
            <a:extLst>
              <a:ext uri="{FF2B5EF4-FFF2-40B4-BE49-F238E27FC236}">
                <a16:creationId xmlns:a16="http://schemas.microsoft.com/office/drawing/2014/main" id="{8D8803F2-D214-044D-9BA5-EFA06DD84FB4}"/>
              </a:ext>
            </a:extLst>
          </p:cNvPr>
          <p:cNvSpPr/>
          <p:nvPr/>
        </p:nvSpPr>
        <p:spPr>
          <a:xfrm>
            <a:off x="9740556" y="609951"/>
            <a:ext cx="3127084" cy="5616922"/>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Benefit Highlights: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Can replace up to 60% of an employee’s regular monthly income (40% in NJ)</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Money is payable directly to employees to use however they choose</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Maximum monthly benefit: $5,000</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Maximum benefit period: 6 months</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Pre-existing condition limitation: 12/12</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Benefit does not offset with other disability benefits the employee receives</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Premium waiver</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Employee-paid benefit</a:t>
            </a:r>
          </a:p>
          <a:p>
            <a:pPr>
              <a:spcBef>
                <a:spcPts val="600"/>
              </a:spcBef>
            </a:pP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67731" y="7349820"/>
            <a:ext cx="422872" cy="137148"/>
          </a:xfrm>
          <a:prstGeom prst="rect">
            <a:avLst/>
          </a:prstGeom>
        </p:spPr>
      </p:pic>
      <p:sp>
        <p:nvSpPr>
          <p:cNvPr id="72" name="Rectangle 71">
            <a:extLst>
              <a:ext uri="{FF2B5EF4-FFF2-40B4-BE49-F238E27FC236}">
                <a16:creationId xmlns:a16="http://schemas.microsoft.com/office/drawing/2014/main" id="{800CAD48-87AD-F84B-8D12-4357AB428694}"/>
              </a:ext>
            </a:extLst>
          </p:cNvPr>
          <p:cNvSpPr/>
          <p:nvPr/>
        </p:nvSpPr>
        <p:spPr>
          <a:xfrm>
            <a:off x="5143830" y="2877980"/>
            <a:ext cx="3673974" cy="1815882"/>
          </a:xfrm>
          <a:prstGeom prst="rect">
            <a:avLst/>
          </a:prstGeom>
        </p:spPr>
        <p:txBody>
          <a:bodyPr wrap="square">
            <a:spAutoFit/>
          </a:bodyPr>
          <a:lstStyle/>
          <a:p>
            <a:r>
              <a:rPr lang="en-US" sz="1600" dirty="0">
                <a:latin typeface="Open Sans" panose="020B0606030504020204" pitchFamily="34" charset="0"/>
                <a:ea typeface="Open Sans" panose="020B0606030504020204" pitchFamily="34" charset="0"/>
                <a:cs typeface="Open Sans" panose="020B0606030504020204" pitchFamily="34" charset="0"/>
              </a:rPr>
              <a:t>Karen needs time to recover from having her first child. (She named him Christopher, after her father.) Her Unum Short Term Disability Insurance replaces a portion of her income, so she can pay her bills while she gets back to full strength.</a:t>
            </a:r>
            <a:r>
              <a:rPr lang="en-US" sz="1600" baseline="30000" dirty="0">
                <a:latin typeface="Open Sans" panose="020B0606030504020204" pitchFamily="34" charset="0"/>
                <a:ea typeface="Open Sans" panose="020B0606030504020204" pitchFamily="34" charset="0"/>
                <a:cs typeface="Open Sans" panose="020B0606030504020204" pitchFamily="34" charset="0"/>
              </a:rPr>
              <a:t>*</a:t>
            </a:r>
          </a:p>
        </p:txBody>
      </p:sp>
      <p:cxnSp>
        <p:nvCxnSpPr>
          <p:cNvPr id="32" name="Straight Connector 31">
            <a:extLst>
              <a:ext uri="{FF2B5EF4-FFF2-40B4-BE49-F238E27FC236}">
                <a16:creationId xmlns:a16="http://schemas.microsoft.com/office/drawing/2014/main" id="{C63381FA-38CA-A847-9F85-B5F25154AB02}"/>
              </a:ext>
            </a:extLst>
          </p:cNvPr>
          <p:cNvCxnSpPr>
            <a:cxnSpLocks/>
          </p:cNvCxnSpPr>
          <p:nvPr/>
        </p:nvCxnSpPr>
        <p:spPr>
          <a:xfrm>
            <a:off x="9283772" y="595663"/>
            <a:ext cx="0" cy="5445373"/>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5E33A22-C8F8-DE4B-A8E5-438B647DCC29}"/>
              </a:ext>
            </a:extLst>
          </p:cNvPr>
          <p:cNvCxnSpPr>
            <a:cxnSpLocks/>
          </p:cNvCxnSpPr>
          <p:nvPr/>
        </p:nvCxnSpPr>
        <p:spPr>
          <a:xfrm>
            <a:off x="5153013" y="2779639"/>
            <a:ext cx="4130759" cy="0"/>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848B2633-5F3E-DD42-9216-160D0F30AC18}"/>
              </a:ext>
            </a:extLst>
          </p:cNvPr>
          <p:cNvPicPr>
            <a:picLocks noChangeAspect="1"/>
          </p:cNvPicPr>
          <p:nvPr/>
        </p:nvPicPr>
        <p:blipFill>
          <a:blip r:embed="rId5"/>
          <a:stretch>
            <a:fillRect/>
          </a:stretch>
        </p:blipFill>
        <p:spPr>
          <a:xfrm>
            <a:off x="1808494" y="2388688"/>
            <a:ext cx="834786" cy="1125146"/>
          </a:xfrm>
          <a:prstGeom prst="rect">
            <a:avLst/>
          </a:prstGeom>
        </p:spPr>
      </p:pic>
      <p:sp>
        <p:nvSpPr>
          <p:cNvPr id="15" name="Rectangle 14">
            <a:extLst>
              <a:ext uri="{FF2B5EF4-FFF2-40B4-BE49-F238E27FC236}">
                <a16:creationId xmlns:a16="http://schemas.microsoft.com/office/drawing/2014/main" id="{55F67FF4-6265-4557-B513-CF986DD297A3}"/>
              </a:ext>
            </a:extLst>
          </p:cNvPr>
          <p:cNvSpPr/>
          <p:nvPr/>
        </p:nvSpPr>
        <p:spPr>
          <a:xfrm>
            <a:off x="5153013" y="6980488"/>
            <a:ext cx="7403795" cy="738664"/>
          </a:xfrm>
          <a:prstGeom prst="rect">
            <a:avLst/>
          </a:prstGeom>
        </p:spPr>
        <p:txBody>
          <a:bodyPr wrap="square" lIns="0" tIns="0" rIns="0" bIns="0">
            <a:spAutoFit/>
          </a:bodyPr>
          <a:lstStyle/>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If NY:  The Individual Short-Term Disability policy provides disability income insurance only. It does NOT provide basic medical or major medical insurance as defined by the New York State Department of Financial Services. The expected benefit ratio for the individual short-term disability policy is 60%. This ratio is the portion of future premiums which the company expects to return as benefits, when averaged over all people with this policy.</a:t>
            </a:r>
          </a:p>
          <a:p>
            <a:endPar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endParaRPr>
          </a:p>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For illustrative purposes only.</a:t>
            </a:r>
          </a:p>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1 Unum internal data, 2018.  </a:t>
            </a:r>
            <a:r>
              <a:rPr lang="en-US" sz="800" b="1"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Note</a:t>
            </a:r>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 Causes are listed in ranked order.</a:t>
            </a:r>
          </a:p>
        </p:txBody>
      </p:sp>
      <p:sp>
        <p:nvSpPr>
          <p:cNvPr id="17" name="Rectangle 16">
            <a:extLst>
              <a:ext uri="{FF2B5EF4-FFF2-40B4-BE49-F238E27FC236}">
                <a16:creationId xmlns:a16="http://schemas.microsoft.com/office/drawing/2014/main" id="{10A95286-ADF4-42A6-B850-D49EA0A2B90F}"/>
              </a:ext>
            </a:extLst>
          </p:cNvPr>
          <p:cNvSpPr/>
          <p:nvPr/>
        </p:nvSpPr>
        <p:spPr>
          <a:xfrm>
            <a:off x="5153012" y="609951"/>
            <a:ext cx="3908155" cy="1969770"/>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Leading causes of short term</a:t>
            </a:r>
          </a:p>
          <a:p>
            <a:r>
              <a:rPr lang="en-US" sz="1600" b="1" dirty="0">
                <a:latin typeface="Open Sans" panose="020B0606030504020204" pitchFamily="34" charset="0"/>
                <a:ea typeface="Open Sans" panose="020B0606030504020204" pitchFamily="34" charset="0"/>
                <a:cs typeface="Open Sans" panose="020B0606030504020204" pitchFamily="34" charset="0"/>
              </a:rPr>
              <a:t>disability claims in 2018:</a:t>
            </a:r>
            <a:r>
              <a:rPr lang="en-US" sz="1600" b="1" baseline="30000" dirty="0">
                <a:latin typeface="Open Sans" panose="020B0606030504020204" pitchFamily="34" charset="0"/>
                <a:ea typeface="Open Sans" panose="020B0606030504020204" pitchFamily="34" charset="0"/>
                <a:cs typeface="Open Sans" panose="020B0606030504020204" pitchFamily="34" charset="0"/>
              </a:rPr>
              <a:t>1</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Normal pregnancy</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Injuries (excluding back)</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Joint disorders</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Cancer</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Digestive disorders</a:t>
            </a:r>
          </a:p>
        </p:txBody>
      </p:sp>
      <p:pic>
        <p:nvPicPr>
          <p:cNvPr id="10" name="Picture 9">
            <a:extLst>
              <a:ext uri="{FF2B5EF4-FFF2-40B4-BE49-F238E27FC236}">
                <a16:creationId xmlns:a16="http://schemas.microsoft.com/office/drawing/2014/main" id="{DAB7221D-B748-460D-BFAD-4017BFB9D29E}"/>
              </a:ext>
            </a:extLst>
          </p:cNvPr>
          <p:cNvPicPr>
            <a:picLocks noChangeAspect="1"/>
          </p:cNvPicPr>
          <p:nvPr/>
        </p:nvPicPr>
        <p:blipFill>
          <a:blip r:embed="rId6"/>
          <a:stretch>
            <a:fillRect/>
          </a:stretch>
        </p:blipFill>
        <p:spPr>
          <a:xfrm>
            <a:off x="5153014" y="6610661"/>
            <a:ext cx="4350746" cy="369827"/>
          </a:xfrm>
          <a:prstGeom prst="rect">
            <a:avLst/>
          </a:prstGeom>
        </p:spPr>
      </p:pic>
    </p:spTree>
    <p:extLst>
      <p:ext uri="{BB962C8B-B14F-4D97-AF65-F5344CB8AC3E}">
        <p14:creationId xmlns:p14="http://schemas.microsoft.com/office/powerpoint/2010/main" val="2727479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object 2">
            <a:extLst>
              <a:ext uri="{FF2B5EF4-FFF2-40B4-BE49-F238E27FC236}">
                <a16:creationId xmlns:a16="http://schemas.microsoft.com/office/drawing/2014/main" id="{31CEA875-AAB9-CE4C-9768-84C8DE47C082}"/>
              </a:ext>
            </a:extLst>
          </p:cNvPr>
          <p:cNvSpPr/>
          <p:nvPr/>
        </p:nvSpPr>
        <p:spPr>
          <a:xfrm>
            <a:off x="-38584" y="0"/>
            <a:ext cx="4528942" cy="7771964"/>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4D83AF"/>
          </a:solidFill>
        </p:spPr>
        <p:txBody>
          <a:bodyPr wrap="square" lIns="0" tIns="0" rIns="0" bIns="0" rtlCol="0"/>
          <a:lstStyle/>
          <a:p>
            <a:endParaRPr sz="1238" dirty="0"/>
          </a:p>
        </p:txBody>
      </p:sp>
      <p:sp>
        <p:nvSpPr>
          <p:cNvPr id="20" name="Oval 19">
            <a:extLst>
              <a:ext uri="{FF2B5EF4-FFF2-40B4-BE49-F238E27FC236}">
                <a16:creationId xmlns:a16="http://schemas.microsoft.com/office/drawing/2014/main" id="{80F61844-5671-B841-A474-239CC53511E8}"/>
              </a:ext>
            </a:extLst>
          </p:cNvPr>
          <p:cNvSpPr/>
          <p:nvPr/>
        </p:nvSpPr>
        <p:spPr>
          <a:xfrm>
            <a:off x="841764" y="1498560"/>
            <a:ext cx="2796455" cy="279645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2A39C6C7-E594-CF4D-9E93-F6624EF4EAA3}"/>
              </a:ext>
            </a:extLst>
          </p:cNvPr>
          <p:cNvCxnSpPr>
            <a:cxnSpLocks/>
          </p:cNvCxnSpPr>
          <p:nvPr/>
        </p:nvCxnSpPr>
        <p:spPr>
          <a:xfrm>
            <a:off x="8163377" y="656188"/>
            <a:ext cx="0" cy="6552774"/>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004614E-87A1-1B44-9274-CB5B7B5B87E7}"/>
              </a:ext>
            </a:extLst>
          </p:cNvPr>
          <p:cNvCxnSpPr>
            <a:cxnSpLocks/>
          </p:cNvCxnSpPr>
          <p:nvPr/>
        </p:nvCxnSpPr>
        <p:spPr>
          <a:xfrm>
            <a:off x="4681859" y="2225872"/>
            <a:ext cx="3481518" cy="0"/>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p:txBody>
          <a:bodyPr/>
          <a:lstStyle/>
          <a:p>
            <a:fld id="{1FE3E5FF-F567-C747-AB2C-9AAD31BE383D}" type="slidenum">
              <a:rPr lang="en-US" smtClean="0"/>
              <a:pPr/>
              <a:t>5</a:t>
            </a:fld>
            <a:endParaRPr lang="en-US" dirty="0"/>
          </a:p>
        </p:txBody>
      </p:sp>
      <p:sp>
        <p:nvSpPr>
          <p:cNvPr id="3" name="TextBox 2">
            <a:extLst>
              <a:ext uri="{FF2B5EF4-FFF2-40B4-BE49-F238E27FC236}">
                <a16:creationId xmlns:a16="http://schemas.microsoft.com/office/drawing/2014/main" id="{CE228502-B7B4-46CF-908E-01C569085310}"/>
              </a:ext>
            </a:extLst>
          </p:cNvPr>
          <p:cNvSpPr txBox="1"/>
          <p:nvPr/>
        </p:nvSpPr>
        <p:spPr>
          <a:xfrm>
            <a:off x="1466650" y="4727875"/>
            <a:ext cx="2098071" cy="1921167"/>
          </a:xfrm>
          <a:prstGeom prst="rect">
            <a:avLst/>
          </a:prstGeom>
          <a:noFill/>
        </p:spPr>
        <p:txBody>
          <a:bodyPr wrap="square" rtlCol="0">
            <a:spAutoFit/>
          </a:bodyPr>
          <a:lstStyle/>
          <a:p>
            <a:pPr marL="8729" marR="3491" defTabSz="1036314">
              <a:spcBef>
                <a:spcPts val="498"/>
              </a:spcBef>
            </a:pP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Group </a:t>
            </a:r>
            <a:b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Accident </a:t>
            </a:r>
            <a:b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Insurance:</a:t>
            </a:r>
          </a:p>
          <a:p>
            <a:pPr marL="8729" marR="3491" defTabSz="1036314">
              <a:spcBef>
                <a:spcPts val="498"/>
              </a:spcBef>
            </a:pPr>
            <a:endParaRPr lang="en-US" sz="1051"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314">
              <a:spcBef>
                <a:spcPts val="498"/>
              </a:spcBef>
            </a:pPr>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Can help when</a:t>
            </a:r>
            <a:b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you’re hurt</a:t>
            </a:r>
          </a:p>
        </p:txBody>
      </p:sp>
      <p:sp>
        <p:nvSpPr>
          <p:cNvPr id="12" name="Rectangle 11">
            <a:extLst>
              <a:ext uri="{FF2B5EF4-FFF2-40B4-BE49-F238E27FC236}">
                <a16:creationId xmlns:a16="http://schemas.microsoft.com/office/drawing/2014/main" id="{A047CFD9-F466-4167-AAF0-4AB79FC4A3A7}"/>
              </a:ext>
            </a:extLst>
          </p:cNvPr>
          <p:cNvSpPr/>
          <p:nvPr/>
        </p:nvSpPr>
        <p:spPr>
          <a:xfrm>
            <a:off x="4648409" y="656188"/>
            <a:ext cx="3221571" cy="1323439"/>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Did you know?</a:t>
            </a:r>
          </a:p>
          <a:p>
            <a:endParaRPr lang="en-US" sz="1600" b="1" dirty="0">
              <a:latin typeface="Open Sans" panose="020B0606030504020204" pitchFamily="34" charset="0"/>
              <a:ea typeface="Open Sans" panose="020B0606030504020204" pitchFamily="34" charset="0"/>
              <a:cs typeface="Open Sans" panose="020B0606030504020204" pitchFamily="34" charset="0"/>
            </a:endParaRPr>
          </a:p>
          <a:p>
            <a:r>
              <a:rPr lang="en-US" sz="1600" dirty="0">
                <a:latin typeface="Open Sans" panose="020B0606030504020204" pitchFamily="34" charset="0"/>
                <a:ea typeface="Open Sans" panose="020B0606030504020204" pitchFamily="34" charset="0"/>
                <a:cs typeface="Open Sans" panose="020B0606030504020204" pitchFamily="34" charset="0"/>
              </a:rPr>
              <a:t>Every 10 minutes, over 750 Americans suffer an injury severe enough to seek medical help.</a:t>
            </a:r>
            <a:r>
              <a:rPr lang="en-US" sz="1600" baseline="30000" dirty="0">
                <a:latin typeface="Open Sans" panose="020B0606030504020204" pitchFamily="34" charset="0"/>
                <a:ea typeface="Open Sans" panose="020B0606030504020204" pitchFamily="34" charset="0"/>
                <a:cs typeface="Open Sans" panose="020B0606030504020204" pitchFamily="34" charset="0"/>
              </a:rPr>
              <a:t>1</a:t>
            </a:r>
          </a:p>
        </p:txBody>
      </p:sp>
      <p:sp>
        <p:nvSpPr>
          <p:cNvPr id="34" name="Rectangle 33">
            <a:extLst>
              <a:ext uri="{FF2B5EF4-FFF2-40B4-BE49-F238E27FC236}">
                <a16:creationId xmlns:a16="http://schemas.microsoft.com/office/drawing/2014/main" id="{8D8803F2-D214-044D-9BA5-EFA06DD84FB4}"/>
              </a:ext>
            </a:extLst>
          </p:cNvPr>
          <p:cNvSpPr/>
          <p:nvPr/>
        </p:nvSpPr>
        <p:spPr>
          <a:xfrm>
            <a:off x="8456773" y="647151"/>
            <a:ext cx="3872062" cy="2708434"/>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Pays benefits for 50+ covered injuries/treatments, including:</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ER visits</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Broken bones</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Burns</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Knee ligament</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Follow up visits </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Dislocations</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Emergency dental </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Physical therapy</a:t>
            </a:r>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67731" y="7349820"/>
            <a:ext cx="422872" cy="137148"/>
          </a:xfrm>
          <a:prstGeom prst="rect">
            <a:avLst/>
          </a:prstGeom>
        </p:spPr>
      </p:pic>
      <p:pic>
        <p:nvPicPr>
          <p:cNvPr id="5" name="Picture 4">
            <a:extLst>
              <a:ext uri="{FF2B5EF4-FFF2-40B4-BE49-F238E27FC236}">
                <a16:creationId xmlns:a16="http://schemas.microsoft.com/office/drawing/2014/main" id="{17033871-9AEA-6847-9C0B-8FE1DEDC91CD}"/>
              </a:ext>
            </a:extLst>
          </p:cNvPr>
          <p:cNvPicPr>
            <a:picLocks noChangeAspect="1"/>
          </p:cNvPicPr>
          <p:nvPr/>
        </p:nvPicPr>
        <p:blipFill>
          <a:blip r:embed="rId5"/>
          <a:stretch>
            <a:fillRect/>
          </a:stretch>
        </p:blipFill>
        <p:spPr>
          <a:xfrm>
            <a:off x="1695427" y="2334071"/>
            <a:ext cx="1089128" cy="1125432"/>
          </a:xfrm>
          <a:prstGeom prst="rect">
            <a:avLst/>
          </a:prstGeom>
        </p:spPr>
      </p:pic>
      <p:sp>
        <p:nvSpPr>
          <p:cNvPr id="14" name="Rectangle 13">
            <a:extLst>
              <a:ext uri="{FF2B5EF4-FFF2-40B4-BE49-F238E27FC236}">
                <a16:creationId xmlns:a16="http://schemas.microsoft.com/office/drawing/2014/main" id="{7CCB9195-DC1E-4AA1-8D2F-B3E1FEFB1065}"/>
              </a:ext>
            </a:extLst>
          </p:cNvPr>
          <p:cNvSpPr/>
          <p:nvPr/>
        </p:nvSpPr>
        <p:spPr>
          <a:xfrm>
            <a:off x="4651394" y="2521213"/>
            <a:ext cx="3313146" cy="1815882"/>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Protection for employees and their families</a:t>
            </a:r>
          </a:p>
          <a:p>
            <a:endParaRPr lang="en-US" sz="1600" b="1" dirty="0">
              <a:latin typeface="Open Sans" panose="020B0606030504020204" pitchFamily="34" charset="0"/>
              <a:ea typeface="Open Sans" panose="020B0606030504020204" pitchFamily="34" charset="0"/>
              <a:cs typeface="Open Sans" panose="020B0606030504020204" pitchFamily="34" charset="0"/>
            </a:endParaRPr>
          </a:p>
          <a:p>
            <a:r>
              <a:rPr lang="en-US" sz="1600" dirty="0">
                <a:latin typeface="Open Sans" panose="020B0606030504020204" pitchFamily="34" charset="0"/>
                <a:ea typeface="Open Sans" panose="020B0606030504020204" pitchFamily="34" charset="0"/>
                <a:cs typeface="Open Sans" panose="020B0606030504020204" pitchFamily="34" charset="0"/>
              </a:rPr>
              <a:t>Helps lessen the financial impact of out-of-pocket medical costs related to a covered accident that occurs off on/off the job!</a:t>
            </a:r>
          </a:p>
        </p:txBody>
      </p:sp>
      <p:sp>
        <p:nvSpPr>
          <p:cNvPr id="18" name="Rectangle 17">
            <a:extLst>
              <a:ext uri="{FF2B5EF4-FFF2-40B4-BE49-F238E27FC236}">
                <a16:creationId xmlns:a16="http://schemas.microsoft.com/office/drawing/2014/main" id="{0DD6869E-C639-4FB0-8BE2-656AFC651521}"/>
              </a:ext>
            </a:extLst>
          </p:cNvPr>
          <p:cNvSpPr/>
          <p:nvPr/>
        </p:nvSpPr>
        <p:spPr>
          <a:xfrm>
            <a:off x="8454114" y="3396415"/>
            <a:ext cx="3872062" cy="984885"/>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Unlimited Payouts!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Employees can file claims for multiple covered incidents</a:t>
            </a:r>
          </a:p>
        </p:txBody>
      </p:sp>
      <p:sp>
        <p:nvSpPr>
          <p:cNvPr id="4" name="TextBox 3">
            <a:extLst>
              <a:ext uri="{FF2B5EF4-FFF2-40B4-BE49-F238E27FC236}">
                <a16:creationId xmlns:a16="http://schemas.microsoft.com/office/drawing/2014/main" id="{D8D0068B-318A-41E8-9D08-F427EED7452E}"/>
              </a:ext>
            </a:extLst>
          </p:cNvPr>
          <p:cNvSpPr txBox="1"/>
          <p:nvPr/>
        </p:nvSpPr>
        <p:spPr>
          <a:xfrm>
            <a:off x="11436165" y="1701857"/>
            <a:ext cx="1845708" cy="707886"/>
          </a:xfrm>
          <a:prstGeom prst="rect">
            <a:avLst/>
          </a:prstGeom>
          <a:noFill/>
        </p:spPr>
        <p:txBody>
          <a:bodyPr wrap="square" rtlCol="0">
            <a:spAutoFit/>
          </a:bodyPr>
          <a:lstStyle/>
          <a:p>
            <a:pPr algn="ctr"/>
            <a:r>
              <a:rPr lang="en-US" sz="1400" b="1" dirty="0">
                <a:solidFill>
                  <a:schemeClr val="bg1"/>
                </a:solidFill>
                <a:latin typeface="Open Sans" panose="020B0606030504020204"/>
              </a:rPr>
              <a:t>Wellness Benefit</a:t>
            </a:r>
          </a:p>
          <a:p>
            <a:pPr algn="ctr"/>
            <a:endParaRPr lang="en-US" sz="800" b="1" dirty="0">
              <a:solidFill>
                <a:schemeClr val="bg1"/>
              </a:solidFill>
              <a:latin typeface="Open Sans" panose="020B0606030504020204"/>
            </a:endParaRPr>
          </a:p>
          <a:p>
            <a:endParaRPr lang="en-US" dirty="0"/>
          </a:p>
        </p:txBody>
      </p:sp>
      <p:sp>
        <p:nvSpPr>
          <p:cNvPr id="21" name="Rectangle 20">
            <a:extLst>
              <a:ext uri="{FF2B5EF4-FFF2-40B4-BE49-F238E27FC236}">
                <a16:creationId xmlns:a16="http://schemas.microsoft.com/office/drawing/2014/main" id="{958CD708-0F8A-4C83-A93C-F353F489FC31}"/>
              </a:ext>
            </a:extLst>
          </p:cNvPr>
          <p:cNvSpPr/>
          <p:nvPr/>
        </p:nvSpPr>
        <p:spPr>
          <a:xfrm>
            <a:off x="4737155" y="4362029"/>
            <a:ext cx="3313146" cy="2846933"/>
          </a:xfrm>
          <a:prstGeom prst="rect">
            <a:avLst/>
          </a:prstGeom>
        </p:spPr>
        <p:txBody>
          <a:bodyPr wrap="square" tIns="91440">
            <a:spAutoFit/>
          </a:bodyPr>
          <a:lstStyle/>
          <a:p>
            <a:pPr marL="285757" indent="-285757">
              <a:buFont typeface="Arial" panose="020B0604020202020204" pitchFamily="34" charset="0"/>
              <a:buChar char="•"/>
            </a:pPr>
            <a:r>
              <a:rPr lang="en-US" sz="1600" dirty="0">
                <a:latin typeface="Open Sans" panose="020B0606030504020204" pitchFamily="34" charset="0"/>
              </a:rPr>
              <a:t>Pays a lump-sum benefit based on type of injury sustained and treatment needed</a:t>
            </a:r>
          </a:p>
          <a:p>
            <a:pPr marL="285757" indent="-285757">
              <a:buFont typeface="Arial" panose="020B0604020202020204" pitchFamily="34" charset="0"/>
              <a:buChar char="•"/>
            </a:pPr>
            <a:r>
              <a:rPr lang="en-US" sz="1600" dirty="0">
                <a:latin typeface="Open Sans" panose="020B0606030504020204" pitchFamily="34" charset="0"/>
              </a:rPr>
              <a:t>Covered injuries include broken bones, cuts, burns, eye injuries, ruptured discs, coma, etc.</a:t>
            </a:r>
          </a:p>
          <a:p>
            <a:pPr marL="285757" indent="-285757">
              <a:buFont typeface="Arial" panose="020B0604020202020204" pitchFamily="34" charset="0"/>
              <a:buChar char="•"/>
            </a:pPr>
            <a:r>
              <a:rPr lang="en-US" sz="1600" dirty="0">
                <a:latin typeface="Open Sans" panose="020B0606030504020204" pitchFamily="34" charset="0"/>
              </a:rPr>
              <a:t>Benefit can be used however employees choose</a:t>
            </a:r>
          </a:p>
          <a:p>
            <a:pPr marL="285757" indent="-285757">
              <a:buFont typeface="Arial" panose="020B0604020202020204" pitchFamily="34" charset="0"/>
              <a:buChar char="•"/>
            </a:pPr>
            <a:r>
              <a:rPr lang="en-US" sz="1600" dirty="0">
                <a:latin typeface="Open Sans" panose="020B0606030504020204" pitchFamily="34" charset="0"/>
              </a:rPr>
              <a:t>Portability included!</a:t>
            </a:r>
          </a:p>
          <a:p>
            <a:pPr marL="285757" indent="-285757">
              <a:buFont typeface="Arial" panose="020B0604020202020204" pitchFamily="34" charset="0"/>
              <a:buChar char="•"/>
            </a:pPr>
            <a:r>
              <a:rPr lang="en-US" sz="1600" dirty="0">
                <a:latin typeface="Open Sans" panose="020B0606030504020204" pitchFamily="34" charset="0"/>
              </a:rPr>
              <a:t>All guaranteed issue</a:t>
            </a:r>
          </a:p>
          <a:p>
            <a:pPr marL="285757" indent="-285757">
              <a:buFont typeface="Arial" panose="020B0604020202020204" pitchFamily="34" charset="0"/>
              <a:buChar char="•"/>
            </a:pPr>
            <a:r>
              <a:rPr lang="en-US" sz="1600" dirty="0">
                <a:latin typeface="Open Sans" panose="020B0606030504020204" pitchFamily="34" charset="0"/>
              </a:rPr>
              <a:t>Premiums never increase</a:t>
            </a:r>
          </a:p>
        </p:txBody>
      </p:sp>
      <p:sp>
        <p:nvSpPr>
          <p:cNvPr id="25" name="Rectangle 24">
            <a:extLst>
              <a:ext uri="{FF2B5EF4-FFF2-40B4-BE49-F238E27FC236}">
                <a16:creationId xmlns:a16="http://schemas.microsoft.com/office/drawing/2014/main" id="{61934E51-8547-4634-A707-037783C5D49D}"/>
              </a:ext>
            </a:extLst>
          </p:cNvPr>
          <p:cNvSpPr/>
          <p:nvPr/>
        </p:nvSpPr>
        <p:spPr>
          <a:xfrm>
            <a:off x="8236745" y="7619001"/>
            <a:ext cx="4528943" cy="123111"/>
          </a:xfrm>
          <a:prstGeom prst="rect">
            <a:avLst/>
          </a:prstGeom>
        </p:spPr>
        <p:txBody>
          <a:bodyPr wrap="square" lIns="0" tIns="0" rIns="0" bIns="0" anchor="t">
            <a:spAutoFit/>
          </a:bodyPr>
          <a:lstStyle/>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1 National Safety Council, Injury Facts 2017.</a:t>
            </a:r>
          </a:p>
        </p:txBody>
      </p:sp>
    </p:spTree>
    <p:extLst>
      <p:ext uri="{BB962C8B-B14F-4D97-AF65-F5344CB8AC3E}">
        <p14:creationId xmlns:p14="http://schemas.microsoft.com/office/powerpoint/2010/main" val="669174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2">
            <a:extLst>
              <a:ext uri="{FF2B5EF4-FFF2-40B4-BE49-F238E27FC236}">
                <a16:creationId xmlns:a16="http://schemas.microsoft.com/office/drawing/2014/main" id="{888A8C20-E99C-0442-A74B-502E0BE15D77}"/>
              </a:ext>
            </a:extLst>
          </p:cNvPr>
          <p:cNvSpPr/>
          <p:nvPr/>
        </p:nvSpPr>
        <p:spPr>
          <a:xfrm>
            <a:off x="-38584" y="0"/>
            <a:ext cx="3412720" cy="7771964"/>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4D83AF"/>
          </a:solidFill>
        </p:spPr>
        <p:txBody>
          <a:bodyPr wrap="square" lIns="0" tIns="0" rIns="0" bIns="0" rtlCol="0"/>
          <a:lstStyle/>
          <a:p>
            <a:endParaRPr sz="1238" dirty="0"/>
          </a:p>
        </p:txBody>
      </p:sp>
      <p:sp>
        <p:nvSpPr>
          <p:cNvPr id="15" name="Oval 14">
            <a:extLst>
              <a:ext uri="{FF2B5EF4-FFF2-40B4-BE49-F238E27FC236}">
                <a16:creationId xmlns:a16="http://schemas.microsoft.com/office/drawing/2014/main" id="{2C3E708F-D352-8248-A260-73F31A2D3002}"/>
              </a:ext>
            </a:extLst>
          </p:cNvPr>
          <p:cNvSpPr/>
          <p:nvPr/>
        </p:nvSpPr>
        <p:spPr>
          <a:xfrm>
            <a:off x="783013" y="1783449"/>
            <a:ext cx="1655048" cy="1655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2A39C6C7-E594-CF4D-9E93-F6624EF4EAA3}"/>
              </a:ext>
            </a:extLst>
          </p:cNvPr>
          <p:cNvCxnSpPr>
            <a:cxnSpLocks/>
          </p:cNvCxnSpPr>
          <p:nvPr/>
        </p:nvCxnSpPr>
        <p:spPr>
          <a:xfrm>
            <a:off x="6277852" y="1126178"/>
            <a:ext cx="0" cy="3849764"/>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9F18201-6D16-8C4F-AAF2-EF3DFF4F11BC}"/>
              </a:ext>
            </a:extLst>
          </p:cNvPr>
          <p:cNvCxnSpPr>
            <a:cxnSpLocks/>
          </p:cNvCxnSpPr>
          <p:nvPr/>
        </p:nvCxnSpPr>
        <p:spPr>
          <a:xfrm>
            <a:off x="9935452" y="1117141"/>
            <a:ext cx="0" cy="3970318"/>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p:txBody>
          <a:bodyPr/>
          <a:lstStyle/>
          <a:p>
            <a:fld id="{1FE3E5FF-F567-C747-AB2C-9AAD31BE383D}" type="slidenum">
              <a:rPr lang="en-US" smtClean="0"/>
              <a:pPr/>
              <a:t>6</a:t>
            </a:fld>
            <a:endParaRPr lang="en-US" dirty="0"/>
          </a:p>
        </p:txBody>
      </p:sp>
      <p:sp>
        <p:nvSpPr>
          <p:cNvPr id="3" name="TextBox 2">
            <a:extLst>
              <a:ext uri="{FF2B5EF4-FFF2-40B4-BE49-F238E27FC236}">
                <a16:creationId xmlns:a16="http://schemas.microsoft.com/office/drawing/2014/main" id="{CE228502-B7B4-46CF-908E-01C569085310}"/>
              </a:ext>
            </a:extLst>
          </p:cNvPr>
          <p:cNvSpPr txBox="1"/>
          <p:nvPr/>
        </p:nvSpPr>
        <p:spPr>
          <a:xfrm>
            <a:off x="825434" y="3835402"/>
            <a:ext cx="2286256" cy="1613390"/>
          </a:xfrm>
          <a:prstGeom prst="rect">
            <a:avLst/>
          </a:prstGeom>
          <a:noFill/>
        </p:spPr>
        <p:txBody>
          <a:bodyPr wrap="square" rtlCol="0">
            <a:spAutoFit/>
          </a:bodyPr>
          <a:lstStyle/>
          <a:p>
            <a:pPr marL="8729" marR="3491" defTabSz="1036314">
              <a:spcBef>
                <a:spcPts val="498"/>
              </a:spcBef>
            </a:pP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Group</a:t>
            </a:r>
            <a:b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b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Accident Insurance:</a:t>
            </a:r>
          </a:p>
          <a:p>
            <a:pPr marL="8729" marR="3491" defTabSz="1036314">
              <a:spcBef>
                <a:spcPts val="498"/>
              </a:spcBef>
            </a:pPr>
            <a:endParaRPr lang="en-US" sz="1051"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314">
              <a:spcBef>
                <a:spcPts val="498"/>
              </a:spcBef>
            </a:pPr>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How it works</a:t>
            </a:r>
          </a:p>
        </p:txBody>
      </p:sp>
      <p:sp>
        <p:nvSpPr>
          <p:cNvPr id="12" name="Rectangle 11">
            <a:extLst>
              <a:ext uri="{FF2B5EF4-FFF2-40B4-BE49-F238E27FC236}">
                <a16:creationId xmlns:a16="http://schemas.microsoft.com/office/drawing/2014/main" id="{A047CFD9-F466-4167-AAF0-4AB79FC4A3A7}"/>
              </a:ext>
            </a:extLst>
          </p:cNvPr>
          <p:cNvSpPr/>
          <p:nvPr/>
        </p:nvSpPr>
        <p:spPr>
          <a:xfrm>
            <a:off x="4008296" y="1126178"/>
            <a:ext cx="1965246" cy="2354491"/>
          </a:xfrm>
          <a:prstGeom prst="rect">
            <a:avLst/>
          </a:prstGeom>
        </p:spPr>
        <p:txBody>
          <a:bodyPr wrap="square" tIns="91440">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SCHEDULE OF BENEFITS</a:t>
            </a:r>
          </a:p>
          <a:p>
            <a:endParaRPr lang="en-US" sz="1600" b="1" dirty="0">
              <a:latin typeface="Open Sans" panose="020B0606030504020204" pitchFamily="34" charset="0"/>
              <a:ea typeface="Open Sans" panose="020B0606030504020204" pitchFamily="34" charset="0"/>
              <a:cs typeface="Open Sans" panose="020B0606030504020204" pitchFamily="34" charset="0"/>
            </a:endParaRPr>
          </a:p>
          <a:p>
            <a:r>
              <a:rPr lang="en-US" sz="1600" dirty="0">
                <a:latin typeface="Open Sans" panose="020B0606030504020204" pitchFamily="34" charset="0"/>
              </a:rPr>
              <a:t>List of lump-sum benefit payment amounts based on type of injury sustained and treatment needed</a:t>
            </a:r>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67731" y="7349820"/>
            <a:ext cx="422872" cy="137148"/>
          </a:xfrm>
          <a:prstGeom prst="rect">
            <a:avLst/>
          </a:prstGeom>
        </p:spPr>
      </p:pic>
      <p:pic>
        <p:nvPicPr>
          <p:cNvPr id="5" name="Picture 4">
            <a:extLst>
              <a:ext uri="{FF2B5EF4-FFF2-40B4-BE49-F238E27FC236}">
                <a16:creationId xmlns:a16="http://schemas.microsoft.com/office/drawing/2014/main" id="{17033871-9AEA-6847-9C0B-8FE1DEDC91CD}"/>
              </a:ext>
            </a:extLst>
          </p:cNvPr>
          <p:cNvPicPr>
            <a:picLocks noChangeAspect="1"/>
          </p:cNvPicPr>
          <p:nvPr/>
        </p:nvPicPr>
        <p:blipFill>
          <a:blip r:embed="rId5"/>
          <a:stretch>
            <a:fillRect/>
          </a:stretch>
        </p:blipFill>
        <p:spPr>
          <a:xfrm>
            <a:off x="1348933" y="2281502"/>
            <a:ext cx="637686" cy="658942"/>
          </a:xfrm>
          <a:prstGeom prst="rect">
            <a:avLst/>
          </a:prstGeom>
        </p:spPr>
      </p:pic>
      <p:pic>
        <p:nvPicPr>
          <p:cNvPr id="4" name="Picture 3">
            <a:extLst>
              <a:ext uri="{FF2B5EF4-FFF2-40B4-BE49-F238E27FC236}">
                <a16:creationId xmlns:a16="http://schemas.microsoft.com/office/drawing/2014/main" id="{247441C3-B28F-42D3-8A82-876E7975F36C}"/>
              </a:ext>
            </a:extLst>
          </p:cNvPr>
          <p:cNvPicPr>
            <a:picLocks noChangeAspect="1"/>
          </p:cNvPicPr>
          <p:nvPr/>
        </p:nvPicPr>
        <p:blipFill>
          <a:blip r:embed="rId6"/>
          <a:stretch>
            <a:fillRect/>
          </a:stretch>
        </p:blipFill>
        <p:spPr>
          <a:xfrm>
            <a:off x="6277852" y="1126177"/>
            <a:ext cx="3480826" cy="5739317"/>
          </a:xfrm>
          <a:prstGeom prst="rect">
            <a:avLst/>
          </a:prstGeom>
        </p:spPr>
      </p:pic>
      <p:pic>
        <p:nvPicPr>
          <p:cNvPr id="7" name="Picture 6">
            <a:extLst>
              <a:ext uri="{FF2B5EF4-FFF2-40B4-BE49-F238E27FC236}">
                <a16:creationId xmlns:a16="http://schemas.microsoft.com/office/drawing/2014/main" id="{BC90AF85-8A8C-4EAF-8F33-D50DF47EC3A1}"/>
              </a:ext>
            </a:extLst>
          </p:cNvPr>
          <p:cNvPicPr>
            <a:picLocks noChangeAspect="1"/>
          </p:cNvPicPr>
          <p:nvPr/>
        </p:nvPicPr>
        <p:blipFill>
          <a:blip r:embed="rId7"/>
          <a:stretch>
            <a:fillRect/>
          </a:stretch>
        </p:blipFill>
        <p:spPr>
          <a:xfrm>
            <a:off x="10243346" y="1439055"/>
            <a:ext cx="2992968" cy="4291185"/>
          </a:xfrm>
          <a:prstGeom prst="rect">
            <a:avLst/>
          </a:prstGeom>
        </p:spPr>
      </p:pic>
      <p:pic>
        <p:nvPicPr>
          <p:cNvPr id="8" name="Picture 7">
            <a:extLst>
              <a:ext uri="{FF2B5EF4-FFF2-40B4-BE49-F238E27FC236}">
                <a16:creationId xmlns:a16="http://schemas.microsoft.com/office/drawing/2014/main" id="{E4B011B6-41C1-479F-AACF-CFFF0C5C280F}"/>
              </a:ext>
            </a:extLst>
          </p:cNvPr>
          <p:cNvPicPr>
            <a:picLocks noChangeAspect="1"/>
          </p:cNvPicPr>
          <p:nvPr/>
        </p:nvPicPr>
        <p:blipFill>
          <a:blip r:embed="rId8"/>
          <a:stretch>
            <a:fillRect/>
          </a:stretch>
        </p:blipFill>
        <p:spPr>
          <a:xfrm>
            <a:off x="10239763" y="1112708"/>
            <a:ext cx="2996550" cy="347656"/>
          </a:xfrm>
          <a:prstGeom prst="rect">
            <a:avLst/>
          </a:prstGeom>
        </p:spPr>
      </p:pic>
    </p:spTree>
    <p:extLst>
      <p:ext uri="{BB962C8B-B14F-4D97-AF65-F5344CB8AC3E}">
        <p14:creationId xmlns:p14="http://schemas.microsoft.com/office/powerpoint/2010/main" val="96598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2">
            <a:extLst>
              <a:ext uri="{FF2B5EF4-FFF2-40B4-BE49-F238E27FC236}">
                <a16:creationId xmlns:a16="http://schemas.microsoft.com/office/drawing/2014/main" id="{888A8C20-E99C-0442-A74B-502E0BE15D77}"/>
              </a:ext>
            </a:extLst>
          </p:cNvPr>
          <p:cNvSpPr/>
          <p:nvPr/>
        </p:nvSpPr>
        <p:spPr>
          <a:xfrm>
            <a:off x="-38584" y="0"/>
            <a:ext cx="3412720" cy="7771964"/>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4D83AF"/>
          </a:solidFill>
        </p:spPr>
        <p:txBody>
          <a:bodyPr wrap="square" lIns="0" tIns="0" rIns="0" bIns="0" rtlCol="0"/>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sz="1238"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2C3E708F-D352-8248-A260-73F31A2D3002}"/>
              </a:ext>
            </a:extLst>
          </p:cNvPr>
          <p:cNvSpPr/>
          <p:nvPr/>
        </p:nvSpPr>
        <p:spPr>
          <a:xfrm>
            <a:off x="783013" y="1783449"/>
            <a:ext cx="1655048" cy="1655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cxnSp>
        <p:nvCxnSpPr>
          <p:cNvPr id="16" name="Straight Connector 15">
            <a:extLst>
              <a:ext uri="{FF2B5EF4-FFF2-40B4-BE49-F238E27FC236}">
                <a16:creationId xmlns:a16="http://schemas.microsoft.com/office/drawing/2014/main" id="{2A39C6C7-E594-CF4D-9E93-F6624EF4EAA3}"/>
              </a:ext>
            </a:extLst>
          </p:cNvPr>
          <p:cNvCxnSpPr>
            <a:cxnSpLocks/>
          </p:cNvCxnSpPr>
          <p:nvPr/>
        </p:nvCxnSpPr>
        <p:spPr>
          <a:xfrm>
            <a:off x="6510080" y="1223047"/>
            <a:ext cx="0" cy="4767911"/>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E3E5FF-F567-C747-AB2C-9AAD31BE383D}" type="slidenum">
              <a:rPr kumimoji="0" lang="en-US" sz="136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36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E228502-B7B4-46CF-908E-01C569085310}"/>
              </a:ext>
            </a:extLst>
          </p:cNvPr>
          <p:cNvSpPr txBox="1"/>
          <p:nvPr/>
        </p:nvSpPr>
        <p:spPr>
          <a:xfrm>
            <a:off x="825434" y="3835402"/>
            <a:ext cx="2286256" cy="1613390"/>
          </a:xfrm>
          <a:prstGeom prst="rect">
            <a:avLst/>
          </a:prstGeom>
          <a:noFill/>
        </p:spPr>
        <p:txBody>
          <a:bodyPr wrap="square" rtlCol="0">
            <a:spAutoFit/>
          </a:bodyPr>
          <a:lstStyle/>
          <a:p>
            <a:pPr marL="8729" marR="3491" lvl="0" indent="0" algn="l" defTabSz="1036314" rtl="0" eaLnBrk="1" fontAlgn="auto" latinLnBrk="0" hangingPunct="1">
              <a:lnSpc>
                <a:spcPct val="100000"/>
              </a:lnSpc>
              <a:spcBef>
                <a:spcPts val="498"/>
              </a:spcBef>
              <a:spcAft>
                <a:spcPts val="0"/>
              </a:spcAft>
              <a:buClrTx/>
              <a:buSzTx/>
              <a:buFontTx/>
              <a:buNone/>
              <a:tabLst/>
              <a:defRPr/>
            </a:pPr>
            <a:r>
              <a:rPr kumimoji="0" lang="en-US" sz="2000" b="1"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rPr>
              <a:t>Group</a:t>
            </a:r>
            <a:br>
              <a:rPr kumimoji="0" lang="en-US" sz="2000" b="1"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rPr>
            </a:br>
            <a:r>
              <a:rPr kumimoji="0" lang="en-US" sz="2000" b="1"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rPr>
              <a:t>Accident Insurance:</a:t>
            </a:r>
          </a:p>
          <a:p>
            <a:pPr marL="8729" marR="3491" lvl="0" indent="0" algn="l" defTabSz="1036314" rtl="0" eaLnBrk="1" fontAlgn="auto" latinLnBrk="0" hangingPunct="1">
              <a:lnSpc>
                <a:spcPct val="100000"/>
              </a:lnSpc>
              <a:spcBef>
                <a:spcPts val="498"/>
              </a:spcBef>
              <a:spcAft>
                <a:spcPts val="0"/>
              </a:spcAft>
              <a:buClrTx/>
              <a:buSzTx/>
              <a:buFontTx/>
              <a:buNone/>
              <a:tabLst/>
              <a:defRPr/>
            </a:pPr>
            <a:endParaRPr kumimoji="0" lang="en-US" sz="1051" b="1"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8729" marR="3491" lvl="0" indent="0" algn="l" defTabSz="1036314" rtl="0" eaLnBrk="1" fontAlgn="auto" latinLnBrk="0" hangingPunct="1">
              <a:lnSpc>
                <a:spcPct val="100000"/>
              </a:lnSpc>
              <a:spcBef>
                <a:spcPts val="498"/>
              </a:spcBef>
              <a:spcAft>
                <a:spcPts val="0"/>
              </a:spcAft>
              <a:buClrTx/>
              <a:buSzTx/>
              <a:buFontTx/>
              <a:buNone/>
              <a:tabLst/>
              <a:defRPr/>
            </a:pPr>
            <a:r>
              <a:rPr kumimoji="0" lang="en-US" sz="2000" b="0" i="0" u="none" strike="noStrike" kern="1200" cap="none" spc="0" normalizeH="0" baseline="0" noProof="0" dirty="0">
                <a:ln>
                  <a:noFill/>
                </a:ln>
                <a:solidFill>
                  <a:schemeClr val="bg1"/>
                </a:solidFill>
                <a:effectLst/>
                <a:uLnTx/>
                <a:uFillTx/>
                <a:latin typeface="Open Sans" panose="020B0606030504020204" pitchFamily="34" charset="0"/>
                <a:ea typeface="Open Sans" panose="020B0606030504020204" pitchFamily="34" charset="0"/>
                <a:cs typeface="Open Sans" panose="020B0606030504020204" pitchFamily="34" charset="0"/>
              </a:rPr>
              <a:t>Continued…</a:t>
            </a:r>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67731" y="7349820"/>
            <a:ext cx="422872" cy="137148"/>
          </a:xfrm>
          <a:prstGeom prst="rect">
            <a:avLst/>
          </a:prstGeom>
        </p:spPr>
      </p:pic>
      <p:pic>
        <p:nvPicPr>
          <p:cNvPr id="5" name="Picture 4">
            <a:extLst>
              <a:ext uri="{FF2B5EF4-FFF2-40B4-BE49-F238E27FC236}">
                <a16:creationId xmlns:a16="http://schemas.microsoft.com/office/drawing/2014/main" id="{17033871-9AEA-6847-9C0B-8FE1DEDC91CD}"/>
              </a:ext>
            </a:extLst>
          </p:cNvPr>
          <p:cNvPicPr>
            <a:picLocks noChangeAspect="1"/>
          </p:cNvPicPr>
          <p:nvPr/>
        </p:nvPicPr>
        <p:blipFill>
          <a:blip r:embed="rId5"/>
          <a:stretch>
            <a:fillRect/>
          </a:stretch>
        </p:blipFill>
        <p:spPr>
          <a:xfrm>
            <a:off x="1348933" y="2281502"/>
            <a:ext cx="637686" cy="658942"/>
          </a:xfrm>
          <a:prstGeom prst="rect">
            <a:avLst/>
          </a:prstGeom>
        </p:spPr>
      </p:pic>
      <p:cxnSp>
        <p:nvCxnSpPr>
          <p:cNvPr id="29" name="Straight Connector 28">
            <a:extLst>
              <a:ext uri="{FF2B5EF4-FFF2-40B4-BE49-F238E27FC236}">
                <a16:creationId xmlns:a16="http://schemas.microsoft.com/office/drawing/2014/main" id="{B156F021-E020-4898-929C-CD8B80DC9980}"/>
              </a:ext>
            </a:extLst>
          </p:cNvPr>
          <p:cNvCxnSpPr>
            <a:cxnSpLocks/>
          </p:cNvCxnSpPr>
          <p:nvPr/>
        </p:nvCxnSpPr>
        <p:spPr>
          <a:xfrm>
            <a:off x="10136366" y="1223047"/>
            <a:ext cx="0" cy="4767911"/>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66141C-4F09-4047-8686-7E9B2B30EC30}"/>
              </a:ext>
            </a:extLst>
          </p:cNvPr>
          <p:cNvPicPr>
            <a:picLocks noChangeAspect="1"/>
          </p:cNvPicPr>
          <p:nvPr/>
        </p:nvPicPr>
        <p:blipFill>
          <a:blip r:embed="rId6"/>
          <a:stretch>
            <a:fillRect/>
          </a:stretch>
        </p:blipFill>
        <p:spPr>
          <a:xfrm>
            <a:off x="3455959" y="1223047"/>
            <a:ext cx="2915685" cy="4767911"/>
          </a:xfrm>
          <a:prstGeom prst="rect">
            <a:avLst/>
          </a:prstGeom>
        </p:spPr>
      </p:pic>
      <p:pic>
        <p:nvPicPr>
          <p:cNvPr id="7" name="Picture 6">
            <a:extLst>
              <a:ext uri="{FF2B5EF4-FFF2-40B4-BE49-F238E27FC236}">
                <a16:creationId xmlns:a16="http://schemas.microsoft.com/office/drawing/2014/main" id="{DA986E0D-5B69-40F8-B0F1-1587C6019D9E}"/>
              </a:ext>
            </a:extLst>
          </p:cNvPr>
          <p:cNvPicPr>
            <a:picLocks noChangeAspect="1"/>
          </p:cNvPicPr>
          <p:nvPr/>
        </p:nvPicPr>
        <p:blipFill>
          <a:blip r:embed="rId7"/>
          <a:stretch>
            <a:fillRect/>
          </a:stretch>
        </p:blipFill>
        <p:spPr>
          <a:xfrm>
            <a:off x="6648511" y="1223048"/>
            <a:ext cx="3349415" cy="5304754"/>
          </a:xfrm>
          <a:prstGeom prst="rect">
            <a:avLst/>
          </a:prstGeom>
        </p:spPr>
      </p:pic>
      <p:pic>
        <p:nvPicPr>
          <p:cNvPr id="9" name="Picture 8">
            <a:extLst>
              <a:ext uri="{FF2B5EF4-FFF2-40B4-BE49-F238E27FC236}">
                <a16:creationId xmlns:a16="http://schemas.microsoft.com/office/drawing/2014/main" id="{B86B1387-A0FC-48C9-B915-887FC1A9EBC3}"/>
              </a:ext>
            </a:extLst>
          </p:cNvPr>
          <p:cNvPicPr>
            <a:picLocks noChangeAspect="1"/>
          </p:cNvPicPr>
          <p:nvPr/>
        </p:nvPicPr>
        <p:blipFill>
          <a:blip r:embed="rId8"/>
          <a:stretch>
            <a:fillRect/>
          </a:stretch>
        </p:blipFill>
        <p:spPr>
          <a:xfrm>
            <a:off x="10274792" y="704538"/>
            <a:ext cx="2997495" cy="6362178"/>
          </a:xfrm>
          <a:prstGeom prst="rect">
            <a:avLst/>
          </a:prstGeom>
        </p:spPr>
      </p:pic>
    </p:spTree>
    <p:extLst>
      <p:ext uri="{BB962C8B-B14F-4D97-AF65-F5344CB8AC3E}">
        <p14:creationId xmlns:p14="http://schemas.microsoft.com/office/powerpoint/2010/main" val="3747787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object 2">
            <a:extLst>
              <a:ext uri="{FF2B5EF4-FFF2-40B4-BE49-F238E27FC236}">
                <a16:creationId xmlns:a16="http://schemas.microsoft.com/office/drawing/2014/main" id="{FD6CD2A3-EC4C-6844-8708-8E959E9CAF0C}"/>
              </a:ext>
            </a:extLst>
          </p:cNvPr>
          <p:cNvSpPr/>
          <p:nvPr/>
        </p:nvSpPr>
        <p:spPr>
          <a:xfrm>
            <a:off x="-38584" y="0"/>
            <a:ext cx="3412720" cy="7771964"/>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4D83AF"/>
          </a:solidFill>
        </p:spPr>
        <p:txBody>
          <a:bodyPr wrap="square" lIns="0" tIns="0" rIns="0" bIns="0" rtlCol="0"/>
          <a:lstStyle/>
          <a:p>
            <a:endParaRPr sz="1238" dirty="0"/>
          </a:p>
        </p:txBody>
      </p:sp>
      <p:sp>
        <p:nvSpPr>
          <p:cNvPr id="15" name="Oval 14">
            <a:extLst>
              <a:ext uri="{FF2B5EF4-FFF2-40B4-BE49-F238E27FC236}">
                <a16:creationId xmlns:a16="http://schemas.microsoft.com/office/drawing/2014/main" id="{23A53692-2BD7-244B-B60D-815CA309982F}"/>
              </a:ext>
            </a:extLst>
          </p:cNvPr>
          <p:cNvSpPr/>
          <p:nvPr/>
        </p:nvSpPr>
        <p:spPr>
          <a:xfrm>
            <a:off x="783013" y="1783449"/>
            <a:ext cx="1655048" cy="165504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 name="Straight Connector 15">
            <a:extLst>
              <a:ext uri="{FF2B5EF4-FFF2-40B4-BE49-F238E27FC236}">
                <a16:creationId xmlns:a16="http://schemas.microsoft.com/office/drawing/2014/main" id="{C6DA1339-AAE1-5248-936C-69D6E3FE8687}"/>
              </a:ext>
            </a:extLst>
          </p:cNvPr>
          <p:cNvCxnSpPr>
            <a:cxnSpLocks/>
          </p:cNvCxnSpPr>
          <p:nvPr/>
        </p:nvCxnSpPr>
        <p:spPr>
          <a:xfrm>
            <a:off x="9758680" y="458688"/>
            <a:ext cx="0" cy="6393510"/>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p:txBody>
          <a:bodyPr/>
          <a:lstStyle/>
          <a:p>
            <a:fld id="{1FE3E5FF-F567-C747-AB2C-9AAD31BE383D}" type="slidenum">
              <a:rPr lang="en-US" smtClean="0"/>
              <a:pPr/>
              <a:t>8</a:t>
            </a:fld>
            <a:endParaRPr lang="en-US" dirty="0"/>
          </a:p>
        </p:txBody>
      </p:sp>
      <p:sp>
        <p:nvSpPr>
          <p:cNvPr id="3" name="TextBox 2">
            <a:extLst>
              <a:ext uri="{FF2B5EF4-FFF2-40B4-BE49-F238E27FC236}">
                <a16:creationId xmlns:a16="http://schemas.microsoft.com/office/drawing/2014/main" id="{CE228502-B7B4-46CF-908E-01C569085310}"/>
              </a:ext>
            </a:extLst>
          </p:cNvPr>
          <p:cNvSpPr txBox="1"/>
          <p:nvPr/>
        </p:nvSpPr>
        <p:spPr>
          <a:xfrm>
            <a:off x="786616" y="3821868"/>
            <a:ext cx="1762319" cy="2228944"/>
          </a:xfrm>
          <a:prstGeom prst="rect">
            <a:avLst/>
          </a:prstGeom>
          <a:noFill/>
        </p:spPr>
        <p:txBody>
          <a:bodyPr wrap="square" rtlCol="0">
            <a:spAutoFit/>
          </a:bodyPr>
          <a:lstStyle/>
          <a:p>
            <a:pPr marL="8729" marR="3491" defTabSz="1036314">
              <a:spcBef>
                <a:spcPts val="498"/>
              </a:spcBef>
            </a:pPr>
            <a:r>
              <a:rPr lang="en-US" sz="2000" b="1" dirty="0">
                <a:solidFill>
                  <a:schemeClr val="bg1"/>
                </a:solidFill>
                <a:latin typeface="Open Sans" panose="020B0606030504020204" pitchFamily="34" charset="0"/>
                <a:ea typeface="Open Sans" panose="020B0606030504020204" pitchFamily="34" charset="0"/>
                <a:cs typeface="Open Sans" panose="020B0606030504020204" pitchFamily="34" charset="0"/>
              </a:rPr>
              <a:t>Critical Illness Insurance:</a:t>
            </a:r>
            <a:endParaRPr lang="en-US" sz="2000" b="1" baseline="300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314">
              <a:spcBef>
                <a:spcPts val="498"/>
              </a:spcBef>
            </a:pPr>
            <a:endParaRPr lang="en-US" sz="1051" b="1"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8729" marR="3491" defTabSz="1036314">
              <a:spcBef>
                <a:spcPts val="498"/>
              </a:spcBef>
            </a:pPr>
            <a:r>
              <a:rPr lang="en-US" sz="2000" dirty="0">
                <a:solidFill>
                  <a:schemeClr val="bg1"/>
                </a:solidFill>
                <a:latin typeface="Open Sans" panose="020B0606030504020204" pitchFamily="34" charset="0"/>
                <a:ea typeface="Open Sans" panose="020B0606030504020204" pitchFamily="34" charset="0"/>
                <a:cs typeface="Open Sans" panose="020B0606030504020204" pitchFamily="34" charset="0"/>
              </a:rPr>
              <a:t>A lifeline when you’re seriously ill</a:t>
            </a:r>
          </a:p>
        </p:txBody>
      </p:sp>
      <p:sp>
        <p:nvSpPr>
          <p:cNvPr id="34" name="Rectangle 33">
            <a:extLst>
              <a:ext uri="{FF2B5EF4-FFF2-40B4-BE49-F238E27FC236}">
                <a16:creationId xmlns:a16="http://schemas.microsoft.com/office/drawing/2014/main" id="{8D8803F2-D214-044D-9BA5-EFA06DD84FB4}"/>
              </a:ext>
            </a:extLst>
          </p:cNvPr>
          <p:cNvSpPr/>
          <p:nvPr/>
        </p:nvSpPr>
        <p:spPr>
          <a:xfrm>
            <a:off x="6619170" y="522817"/>
            <a:ext cx="3103401" cy="5616922"/>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Coverage Options: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Employee Coverage</a:t>
            </a:r>
            <a:br>
              <a:rPr lang="en-US" sz="1600" dirty="0">
                <a:latin typeface="Open Sans" panose="020B0606030504020204" pitchFamily="34" charset="0"/>
                <a:ea typeface="Open Sans" panose="020B0606030504020204" pitchFamily="34" charset="0"/>
                <a:cs typeface="Open Sans" panose="020B0606030504020204" pitchFamily="34" charset="0"/>
              </a:rPr>
            </a:br>
            <a:r>
              <a:rPr lang="en-US" sz="1600" dirty="0">
                <a:latin typeface="Open Sans" panose="020B0606030504020204" pitchFamily="34" charset="0"/>
              </a:rPr>
              <a:t>$10,000 to $50,000 in $5,000 increments</a:t>
            </a:r>
            <a:endParaRPr lang="en-US" sz="1600" i="1" dirty="0">
              <a:solidFill>
                <a:srgbClr val="0070C0"/>
              </a:solidFill>
              <a:latin typeface="Open Sans" panose="020B0606030504020204" pitchFamily="34" charset="0"/>
            </a:endParaRPr>
          </a:p>
          <a:p>
            <a:pPr lvl="1"/>
            <a:endParaRPr lang="en-US" sz="1600" dirty="0">
              <a:latin typeface="Open Sans" panose="020B0606030504020204" pitchFamily="34" charset="0"/>
            </a:endParaRPr>
          </a:p>
          <a:p>
            <a:pPr marL="285750" indent="-285750">
              <a:buFont typeface="Arial" panose="020B0604020202020204" pitchFamily="34" charset="0"/>
              <a:buChar char="•"/>
            </a:pPr>
            <a:r>
              <a:rPr lang="en-US" sz="1600" dirty="0">
                <a:latin typeface="Open Sans" panose="020B0606030504020204" pitchFamily="34" charset="0"/>
              </a:rPr>
              <a:t>Spouse Coverage</a:t>
            </a:r>
            <a:br>
              <a:rPr lang="en-US" sz="1600" dirty="0">
                <a:latin typeface="Open Sans" panose="020B0606030504020204" pitchFamily="34" charset="0"/>
              </a:rPr>
            </a:br>
            <a:r>
              <a:rPr lang="en-US" sz="1600" dirty="0">
                <a:latin typeface="Open Sans" panose="020B0606030504020204" pitchFamily="34" charset="0"/>
              </a:rPr>
              <a:t>$5,000 to $30,000 in $1,000 increments</a:t>
            </a:r>
            <a:endParaRPr lang="en-US" sz="1600" i="1" dirty="0">
              <a:solidFill>
                <a:srgbClr val="0070C0"/>
              </a:solidFill>
              <a:latin typeface="Open Sans" panose="020B0606030504020204" pitchFamily="34" charset="0"/>
            </a:endParaRPr>
          </a:p>
          <a:p>
            <a:pPr lvl="1"/>
            <a:endParaRPr lang="en-US" sz="1600" dirty="0">
              <a:latin typeface="Open Sans" panose="020B0606030504020204" pitchFamily="34" charset="0"/>
            </a:endParaRPr>
          </a:p>
          <a:p>
            <a:pPr marL="285750" indent="-285750">
              <a:buFont typeface="Arial" panose="020B0604020202020204" pitchFamily="34" charset="0"/>
              <a:buChar char="•"/>
            </a:pPr>
            <a:r>
              <a:rPr lang="en-US" sz="1600" dirty="0">
                <a:latin typeface="Open Sans" panose="020B0606030504020204" pitchFamily="34" charset="0"/>
              </a:rPr>
              <a:t>Child Coverage</a:t>
            </a:r>
            <a:br>
              <a:rPr lang="en-US" sz="1600" dirty="0">
                <a:latin typeface="Open Sans" panose="020B0606030504020204" pitchFamily="34" charset="0"/>
              </a:rPr>
            </a:br>
            <a:r>
              <a:rPr lang="en-US" sz="1600" dirty="0">
                <a:latin typeface="Open Sans" panose="020B0606030504020204" pitchFamily="34" charset="0"/>
              </a:rPr>
              <a:t>$2,500 or $5,000 – Covers all children</a:t>
            </a:r>
            <a:endParaRPr lang="en-US" sz="1600" i="1" dirty="0">
              <a:latin typeface="Open Sans" panose="020B0606030504020204" pitchFamily="34" charset="0"/>
            </a:endParaRP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r>
              <a:rPr lang="en-US" sz="1600" b="1" dirty="0">
                <a:latin typeface="Open Sans" panose="020B0606030504020204" pitchFamily="34" charset="0"/>
                <a:ea typeface="Open Sans" panose="020B0606030504020204" pitchFamily="34" charset="0"/>
                <a:cs typeface="Open Sans" panose="020B0606030504020204" pitchFamily="34" charset="0"/>
              </a:rPr>
              <a:t>Plan Features:</a:t>
            </a:r>
          </a:p>
          <a:p>
            <a:endParaRPr lang="en-US" sz="1000" b="1" dirty="0">
              <a:latin typeface="Open Sans" panose="020B0606030504020204" pitchFamily="34" charset="0"/>
              <a:ea typeface="Open Sans" panose="020B0606030504020204" pitchFamily="34" charset="0"/>
              <a:cs typeface="Open Sans" panose="020B0606030504020204" pitchFamily="34" charset="0"/>
            </a:endParaRPr>
          </a:p>
          <a:p>
            <a:pPr marL="290513" indent="-290513">
              <a:spcBef>
                <a:spcPts val="600"/>
              </a:spcBef>
              <a:buFont typeface="Arial" panose="020B0604020202020204" pitchFamily="34" charset="0"/>
              <a:buChar char="•"/>
            </a:pPr>
            <a:r>
              <a:rPr lang="en-US" sz="1600" dirty="0">
                <a:latin typeface="Open Sans" panose="020B0606030504020204" pitchFamily="34" charset="0"/>
              </a:rPr>
              <a:t>Since you own the coverage, you can take it with you if you leave your employer</a:t>
            </a:r>
          </a:p>
          <a:p>
            <a:pPr marL="290513" indent="-290513">
              <a:spcBef>
                <a:spcPts val="600"/>
              </a:spcBef>
              <a:buFont typeface="Arial" panose="020B0604020202020204" pitchFamily="34" charset="0"/>
              <a:buChar char="•"/>
            </a:pPr>
            <a:r>
              <a:rPr lang="en-US" sz="1600" dirty="0">
                <a:latin typeface="Open Sans" panose="020B0606030504020204" pitchFamily="34" charset="0"/>
              </a:rPr>
              <a:t>Benefits reduce to 50% of coverage amount at age 70</a:t>
            </a:r>
          </a:p>
          <a:p>
            <a:pPr marL="290513" indent="-290513">
              <a:spcBef>
                <a:spcPts val="600"/>
              </a:spcBef>
              <a:buFont typeface="Arial" panose="020B0604020202020204" pitchFamily="34" charset="0"/>
              <a:buChar char="•"/>
            </a:pPr>
            <a:r>
              <a:rPr lang="en-US" sz="1600" dirty="0">
                <a:latin typeface="Open Sans" panose="020B0606030504020204" pitchFamily="34" charset="0"/>
              </a:rPr>
              <a:t>30 day benefit waiting period</a:t>
            </a:r>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3" cstate="email">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13067731" y="7349820"/>
            <a:ext cx="422872" cy="137148"/>
          </a:xfrm>
          <a:prstGeom prst="rect">
            <a:avLst/>
          </a:prstGeom>
        </p:spPr>
      </p:pic>
      <p:pic>
        <p:nvPicPr>
          <p:cNvPr id="4" name="Picture 3">
            <a:extLst>
              <a:ext uri="{FF2B5EF4-FFF2-40B4-BE49-F238E27FC236}">
                <a16:creationId xmlns:a16="http://schemas.microsoft.com/office/drawing/2014/main" id="{E6E2F060-0412-BB4A-A3E1-12CEA1AAD627}"/>
              </a:ext>
            </a:extLst>
          </p:cNvPr>
          <p:cNvPicPr>
            <a:picLocks noChangeAspect="1"/>
          </p:cNvPicPr>
          <p:nvPr/>
        </p:nvPicPr>
        <p:blipFill>
          <a:blip r:embed="rId5"/>
          <a:stretch>
            <a:fillRect/>
          </a:stretch>
        </p:blipFill>
        <p:spPr>
          <a:xfrm>
            <a:off x="1291694" y="2290574"/>
            <a:ext cx="637686" cy="686739"/>
          </a:xfrm>
          <a:prstGeom prst="rect">
            <a:avLst/>
          </a:prstGeom>
        </p:spPr>
      </p:pic>
      <p:sp>
        <p:nvSpPr>
          <p:cNvPr id="22" name="Rectangle 21">
            <a:extLst>
              <a:ext uri="{FF2B5EF4-FFF2-40B4-BE49-F238E27FC236}">
                <a16:creationId xmlns:a16="http://schemas.microsoft.com/office/drawing/2014/main" id="{64F5371E-FEE8-7B43-8AF7-303445456C38}"/>
              </a:ext>
            </a:extLst>
          </p:cNvPr>
          <p:cNvSpPr/>
          <p:nvPr/>
        </p:nvSpPr>
        <p:spPr>
          <a:xfrm>
            <a:off x="9912357" y="526550"/>
            <a:ext cx="3272941" cy="3185487"/>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Covered Conditions:</a:t>
            </a:r>
          </a:p>
          <a:p>
            <a:endParaRPr lang="en-US" sz="9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Cancer</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Carcinoma in situ (25%)</a:t>
            </a:r>
          </a:p>
          <a:p>
            <a:pPr marL="285757" indent="-285757">
              <a:buFont typeface="Arial" panose="020B0604020202020204" pitchFamily="34" charset="0"/>
              <a:buChar char="•"/>
            </a:pPr>
            <a:endParaRPr lang="en-US" sz="1600" dirty="0">
              <a:latin typeface="Open Sans" panose="020B0606030504020204" pitchFamily="34" charset="0"/>
              <a:ea typeface="Open Sans" panose="020B0606030504020204" pitchFamily="34" charset="0"/>
              <a:cs typeface="Open Sans" panose="020B0606030504020204" pitchFamily="34" charset="0"/>
            </a:endParaRP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Heart Attack</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Coronary Artery Bypass Surgery (25%)</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Stroke</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End Stage Renal (Kidney) Failure</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Major Organ Transplant</a:t>
            </a:r>
          </a:p>
          <a:p>
            <a:pPr marL="285757" indent="-285757">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Permanent Paralysis due to a covered accident</a:t>
            </a:r>
            <a:endParaRPr lang="en-US" sz="1400" dirty="0">
              <a:solidFill>
                <a:srgbClr val="FF0000"/>
              </a:solidFill>
              <a:latin typeface="Open Sans" panose="020B0606030504020204" pitchFamily="34" charset="0"/>
              <a:ea typeface="Open Sans" panose="020B0606030504020204" pitchFamily="34" charset="0"/>
              <a:cs typeface="Open Sans" panose="020B0606030504020204" pitchFamily="34" charset="0"/>
            </a:endParaRPr>
          </a:p>
        </p:txBody>
      </p:sp>
      <p:cxnSp>
        <p:nvCxnSpPr>
          <p:cNvPr id="19" name="Straight Connector 18">
            <a:extLst>
              <a:ext uri="{FF2B5EF4-FFF2-40B4-BE49-F238E27FC236}">
                <a16:creationId xmlns:a16="http://schemas.microsoft.com/office/drawing/2014/main" id="{F7E756A1-B4A8-40DD-85CC-58305986E574}"/>
              </a:ext>
            </a:extLst>
          </p:cNvPr>
          <p:cNvCxnSpPr>
            <a:cxnSpLocks/>
          </p:cNvCxnSpPr>
          <p:nvPr/>
        </p:nvCxnSpPr>
        <p:spPr>
          <a:xfrm>
            <a:off x="6609080" y="458688"/>
            <a:ext cx="0" cy="6393510"/>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BA7208A8-FAB1-4312-B243-69F5F4222F59}"/>
              </a:ext>
            </a:extLst>
          </p:cNvPr>
          <p:cNvSpPr/>
          <p:nvPr/>
        </p:nvSpPr>
        <p:spPr>
          <a:xfrm>
            <a:off x="3485443" y="478422"/>
            <a:ext cx="3012330" cy="1815882"/>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Did you know?</a:t>
            </a:r>
          </a:p>
          <a:p>
            <a:endParaRPr lang="en-US" sz="1600" b="1" dirty="0">
              <a:latin typeface="Open Sans" panose="020B0606030504020204" pitchFamily="34" charset="0"/>
              <a:ea typeface="Open Sans" panose="020B0606030504020204" pitchFamily="34" charset="0"/>
              <a:cs typeface="Open Sans" panose="020B0606030504020204" pitchFamily="34" charset="0"/>
            </a:endParaRPr>
          </a:p>
          <a:p>
            <a:r>
              <a:rPr lang="en-US" sz="1600" dirty="0">
                <a:latin typeface="Open Sans" panose="020B0606030504020204" pitchFamily="34" charset="0"/>
                <a:ea typeface="Open Sans" panose="020B0606030504020204" pitchFamily="34" charset="0"/>
                <a:cs typeface="Open Sans" panose="020B0606030504020204" pitchFamily="34" charset="0"/>
              </a:rPr>
              <a:t>The estimated annual incidence of heart attack in the US is over a million.</a:t>
            </a:r>
            <a:r>
              <a:rPr lang="en-US" sz="1600" baseline="30000" dirty="0">
                <a:latin typeface="Open Sans" panose="020B0606030504020204" pitchFamily="34" charset="0"/>
                <a:ea typeface="Open Sans" panose="020B0606030504020204" pitchFamily="34" charset="0"/>
                <a:cs typeface="Open Sans" panose="020B0606030504020204" pitchFamily="34" charset="0"/>
              </a:rPr>
              <a:t>  </a:t>
            </a:r>
            <a:r>
              <a:rPr lang="en-US" sz="1600" dirty="0">
                <a:latin typeface="Open Sans" panose="020B0606030504020204" pitchFamily="34" charset="0"/>
                <a:ea typeface="Open Sans" panose="020B0606030504020204" pitchFamily="34" charset="0"/>
                <a:cs typeface="Open Sans" panose="020B0606030504020204" pitchFamily="34" charset="0"/>
              </a:rPr>
              <a:t>And about every 40 seconds someone in America has a stroke.</a:t>
            </a:r>
            <a:r>
              <a:rPr lang="en-US" sz="1600" baseline="30000" dirty="0">
                <a:latin typeface="Open Sans" panose="020B0606030504020204" pitchFamily="34" charset="0"/>
                <a:ea typeface="Open Sans" panose="020B0606030504020204" pitchFamily="34" charset="0"/>
                <a:cs typeface="Open Sans" panose="020B0606030504020204" pitchFamily="34" charset="0"/>
              </a:rPr>
              <a:t>1</a:t>
            </a:r>
          </a:p>
        </p:txBody>
      </p:sp>
      <p:cxnSp>
        <p:nvCxnSpPr>
          <p:cNvPr id="24" name="Straight Connector 23">
            <a:extLst>
              <a:ext uri="{FF2B5EF4-FFF2-40B4-BE49-F238E27FC236}">
                <a16:creationId xmlns:a16="http://schemas.microsoft.com/office/drawing/2014/main" id="{A7BF411A-874B-4042-9111-9D370D866F68}"/>
              </a:ext>
            </a:extLst>
          </p:cNvPr>
          <p:cNvCxnSpPr>
            <a:cxnSpLocks/>
          </p:cNvCxnSpPr>
          <p:nvPr/>
        </p:nvCxnSpPr>
        <p:spPr>
          <a:xfrm>
            <a:off x="3485443" y="2487918"/>
            <a:ext cx="3133727" cy="0"/>
          </a:xfrm>
          <a:prstGeom prst="line">
            <a:avLst/>
          </a:prstGeom>
          <a:ln w="19050">
            <a:solidFill>
              <a:srgbClr val="02488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4E199609-718E-471B-84A4-56E6600E01BE}"/>
              </a:ext>
            </a:extLst>
          </p:cNvPr>
          <p:cNvSpPr/>
          <p:nvPr/>
        </p:nvSpPr>
        <p:spPr>
          <a:xfrm>
            <a:off x="3479484" y="2604563"/>
            <a:ext cx="2886846" cy="3508653"/>
          </a:xfrm>
          <a:prstGeom prst="rect">
            <a:avLst/>
          </a:prstGeom>
        </p:spPr>
        <p:txBody>
          <a:bodyPr wrap="square">
            <a:spAutoFit/>
          </a:bodyPr>
          <a:lstStyle/>
          <a:p>
            <a:r>
              <a:rPr lang="en-US" sz="1600" b="1" dirty="0">
                <a:latin typeface="Open Sans" panose="020B0606030504020204" pitchFamily="34" charset="0"/>
                <a:ea typeface="Open Sans" panose="020B0606030504020204" pitchFamily="34" charset="0"/>
                <a:cs typeface="Open Sans" panose="020B0606030504020204" pitchFamily="34" charset="0"/>
              </a:rPr>
              <a:t>Benefit Highlights:</a:t>
            </a:r>
          </a:p>
          <a:p>
            <a:endParaRPr lang="en-US" sz="1000" dirty="0">
              <a:latin typeface="Open Sans" panose="020B0606030504020204" pitchFamily="34" charset="0"/>
              <a:ea typeface="Open Sans" panose="020B0606030504020204" pitchFamily="34" charset="0"/>
              <a:cs typeface="Open Sans" panose="020B0606030504020204" pitchFamily="34" charset="0"/>
            </a:endParaRP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Can pay a set amount when a person is diagnosed with a covered serious condition, such as heart attack, stroke, organ failure, and more</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Money is payable directly to employees to use however they choose</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Rates lock in at policy issue</a:t>
            </a:r>
          </a:p>
          <a:p>
            <a:pPr marL="285757" indent="-285757">
              <a:spcBef>
                <a:spcPts val="600"/>
              </a:spcBef>
              <a:buFont typeface="Arial" panose="020B0604020202020204" pitchFamily="34" charset="0"/>
              <a:buChar char="•"/>
            </a:pPr>
            <a:r>
              <a:rPr lang="en-US" sz="1600" dirty="0">
                <a:latin typeface="Open Sans" panose="020B0606030504020204" pitchFamily="34" charset="0"/>
                <a:ea typeface="Open Sans" panose="020B0606030504020204" pitchFamily="34" charset="0"/>
                <a:cs typeface="Open Sans" panose="020B0606030504020204" pitchFamily="34" charset="0"/>
              </a:rPr>
              <a:t>$50 Health Screening Benefit/annually</a:t>
            </a:r>
          </a:p>
        </p:txBody>
      </p:sp>
      <p:sp>
        <p:nvSpPr>
          <p:cNvPr id="26" name="Rectangle 25">
            <a:extLst>
              <a:ext uri="{FF2B5EF4-FFF2-40B4-BE49-F238E27FC236}">
                <a16:creationId xmlns:a16="http://schemas.microsoft.com/office/drawing/2014/main" id="{11C7F497-97AE-4978-9C35-AD9F6E4E3030}"/>
              </a:ext>
            </a:extLst>
          </p:cNvPr>
          <p:cNvSpPr/>
          <p:nvPr/>
        </p:nvSpPr>
        <p:spPr>
          <a:xfrm>
            <a:off x="3542064" y="7479896"/>
            <a:ext cx="8967987" cy="246221"/>
          </a:xfrm>
          <a:prstGeom prst="rect">
            <a:avLst/>
          </a:prstGeom>
        </p:spPr>
        <p:txBody>
          <a:bodyPr wrap="square" lIns="0" tIns="0" rIns="0" bIns="0" anchor="t">
            <a:spAutoFit/>
          </a:bodyPr>
          <a:lstStyle/>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1 American Heart Association, “Heart Disease and Stroke Statistics – 2018 Update: A Report from the American Heart Association,” Circulation (Mar. 20,2018)</a:t>
            </a:r>
          </a:p>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Please refer to the certificate for complete definitions of covered conditions</a:t>
            </a:r>
          </a:p>
        </p:txBody>
      </p:sp>
      <p:sp>
        <p:nvSpPr>
          <p:cNvPr id="31" name="Rectangle 30">
            <a:extLst>
              <a:ext uri="{FF2B5EF4-FFF2-40B4-BE49-F238E27FC236}">
                <a16:creationId xmlns:a16="http://schemas.microsoft.com/office/drawing/2014/main" id="{270AAF78-7A45-4BC5-ADE7-2FDDFEE1767A}"/>
              </a:ext>
            </a:extLst>
          </p:cNvPr>
          <p:cNvSpPr/>
          <p:nvPr/>
        </p:nvSpPr>
        <p:spPr>
          <a:xfrm>
            <a:off x="3542064" y="7327681"/>
            <a:ext cx="8967987" cy="123111"/>
          </a:xfrm>
          <a:prstGeom prst="rect">
            <a:avLst/>
          </a:prstGeom>
        </p:spPr>
        <p:txBody>
          <a:bodyPr wrap="square" lIns="0" tIns="0" rIns="0" bIns="0" anchor="t">
            <a:spAutoFit/>
          </a:bodyPr>
          <a:lstStyle/>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In CA, GA and MA, insured individuals must be covered by comprehensive health insurance before applying for benefits.</a:t>
            </a:r>
          </a:p>
        </p:txBody>
      </p:sp>
      <p:sp>
        <p:nvSpPr>
          <p:cNvPr id="32" name="Rectangle 31">
            <a:extLst>
              <a:ext uri="{FF2B5EF4-FFF2-40B4-BE49-F238E27FC236}">
                <a16:creationId xmlns:a16="http://schemas.microsoft.com/office/drawing/2014/main" id="{F57008E3-2955-4716-84DE-E524E8E87060}"/>
              </a:ext>
            </a:extLst>
          </p:cNvPr>
          <p:cNvSpPr/>
          <p:nvPr/>
        </p:nvSpPr>
        <p:spPr>
          <a:xfrm>
            <a:off x="3542064" y="7200760"/>
            <a:ext cx="3872062" cy="123111"/>
          </a:xfrm>
          <a:prstGeom prst="rect">
            <a:avLst/>
          </a:prstGeom>
        </p:spPr>
        <p:txBody>
          <a:bodyPr wrap="square" lIns="0" tIns="0" rIns="0" bIns="0" anchor="t">
            <a:spAutoFit/>
          </a:bodyPr>
          <a:lstStyle/>
          <a:p>
            <a:r>
              <a:rPr lang="en-US" sz="800" dirty="0">
                <a:solidFill>
                  <a:schemeClr val="tx1">
                    <a:lumMod val="50000"/>
                    <a:lumOff val="50000"/>
                  </a:schemeClr>
                </a:solidFill>
                <a:latin typeface="Open Sans" panose="020B0606030504020204" pitchFamily="34" charset="0"/>
              </a:rPr>
              <a:t>In CT and NH, CI-01 is not available.</a:t>
            </a:r>
          </a:p>
        </p:txBody>
      </p:sp>
      <p:sp>
        <p:nvSpPr>
          <p:cNvPr id="28" name="Rectangle 27">
            <a:extLst>
              <a:ext uri="{FF2B5EF4-FFF2-40B4-BE49-F238E27FC236}">
                <a16:creationId xmlns:a16="http://schemas.microsoft.com/office/drawing/2014/main" id="{FBB8EBD1-EE71-40CE-95DC-5CAEA18786A0}"/>
              </a:ext>
            </a:extLst>
          </p:cNvPr>
          <p:cNvSpPr/>
          <p:nvPr/>
        </p:nvSpPr>
        <p:spPr>
          <a:xfrm>
            <a:off x="3542064" y="6808491"/>
            <a:ext cx="7403795" cy="369332"/>
          </a:xfrm>
          <a:prstGeom prst="rect">
            <a:avLst/>
          </a:prstGeom>
        </p:spPr>
        <p:txBody>
          <a:bodyPr wrap="square" lIns="0" tIns="0" rIns="0" bIns="0">
            <a:spAutoFit/>
          </a:bodyPr>
          <a:lstStyle/>
          <a:p>
            <a:r>
              <a:rPr lang="en-US" sz="800" dirty="0">
                <a:solidFill>
                  <a:schemeClr val="tx1">
                    <a:lumMod val="50000"/>
                    <a:lumOff val="50000"/>
                  </a:schemeClr>
                </a:solidFill>
                <a:latin typeface="Open Sans" panose="020B0606030504020204" pitchFamily="34" charset="0"/>
                <a:ea typeface="Open Sans" panose="020B0606030504020204" pitchFamily="34" charset="0"/>
                <a:cs typeface="Open Sans" panose="020B0606030504020204" pitchFamily="34" charset="0"/>
              </a:rPr>
              <a:t>If NY:  The Individual Specified Disease policy provides limited benefits health insurance only. It does NOT provide basic hospital, basic medical or major medical insurance as defined by the New York State Department of Financial Services. The expected benefit ratio for this policy is 60%. This ratio is the portion of future premiums which the company expects to return as benefits, when averaged over all people with this policy.</a:t>
            </a:r>
          </a:p>
        </p:txBody>
      </p:sp>
    </p:spTree>
    <p:extLst>
      <p:ext uri="{BB962C8B-B14F-4D97-AF65-F5344CB8AC3E}">
        <p14:creationId xmlns:p14="http://schemas.microsoft.com/office/powerpoint/2010/main" val="3460038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CBBC8AF-B65F-B94B-96B6-854F5BBBCF85}"/>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t="4943" b="61060"/>
          <a:stretch/>
        </p:blipFill>
        <p:spPr>
          <a:xfrm>
            <a:off x="-55820" y="0"/>
            <a:ext cx="13873420" cy="3143233"/>
          </a:xfrm>
          <a:prstGeom prst="rect">
            <a:avLst/>
          </a:prstGeom>
        </p:spPr>
      </p:pic>
      <p:sp>
        <p:nvSpPr>
          <p:cNvPr id="69" name="object 2">
            <a:extLst>
              <a:ext uri="{FF2B5EF4-FFF2-40B4-BE49-F238E27FC236}">
                <a16:creationId xmlns:a16="http://schemas.microsoft.com/office/drawing/2014/main" id="{7676A95C-382E-8442-BD37-C3BEA4626190}"/>
              </a:ext>
            </a:extLst>
          </p:cNvPr>
          <p:cNvSpPr/>
          <p:nvPr/>
        </p:nvSpPr>
        <p:spPr>
          <a:xfrm>
            <a:off x="-38584" y="3143233"/>
            <a:ext cx="3743091" cy="2473796"/>
          </a:xfrm>
          <a:custGeom>
            <a:avLst/>
            <a:gdLst/>
            <a:ahLst/>
            <a:cxnLst/>
            <a:rect l="l" t="t" r="r" b="b"/>
            <a:pathLst>
              <a:path w="8812530" h="11308715">
                <a:moveTo>
                  <a:pt x="0" y="11308556"/>
                </a:moveTo>
                <a:lnTo>
                  <a:pt x="8812087" y="11308556"/>
                </a:lnTo>
                <a:lnTo>
                  <a:pt x="8812087" y="0"/>
                </a:lnTo>
                <a:lnTo>
                  <a:pt x="0" y="0"/>
                </a:lnTo>
                <a:lnTo>
                  <a:pt x="0" y="11308556"/>
                </a:lnTo>
                <a:close/>
              </a:path>
            </a:pathLst>
          </a:custGeom>
          <a:solidFill>
            <a:srgbClr val="F3F7FA"/>
          </a:solidFill>
        </p:spPr>
        <p:txBody>
          <a:bodyPr wrap="square" lIns="0" tIns="0" rIns="0" bIns="0" rtlCol="0"/>
          <a:lstStyle/>
          <a:p>
            <a:endParaRPr sz="1237" dirty="0"/>
          </a:p>
        </p:txBody>
      </p:sp>
      <p:sp>
        <p:nvSpPr>
          <p:cNvPr id="2" name="Slide Number Placeholder 1">
            <a:extLst>
              <a:ext uri="{FF2B5EF4-FFF2-40B4-BE49-F238E27FC236}">
                <a16:creationId xmlns:a16="http://schemas.microsoft.com/office/drawing/2014/main" id="{832ACEA2-6A61-4BB2-ABD4-9E47A2F6B843}"/>
              </a:ext>
            </a:extLst>
          </p:cNvPr>
          <p:cNvSpPr>
            <a:spLocks noGrp="1"/>
          </p:cNvSpPr>
          <p:nvPr>
            <p:ph type="sldNum" sz="quarter" idx="12"/>
          </p:nvPr>
        </p:nvSpPr>
        <p:spPr>
          <a:xfrm>
            <a:off x="9758680" y="7203864"/>
            <a:ext cx="3108960" cy="413808"/>
          </a:xfrm>
        </p:spPr>
        <p:txBody>
          <a:bodyPr/>
          <a:lstStyle/>
          <a:p>
            <a:fld id="{1FE3E5FF-F567-C747-AB2C-9AAD31BE383D}" type="slidenum">
              <a:rPr lang="en-US" smtClean="0"/>
              <a:pPr/>
              <a:t>9</a:t>
            </a:fld>
            <a:endParaRPr lang="en-US" dirty="0"/>
          </a:p>
        </p:txBody>
      </p:sp>
      <p:pic>
        <p:nvPicPr>
          <p:cNvPr id="45" name="Graphic 44">
            <a:extLst>
              <a:ext uri="{FF2B5EF4-FFF2-40B4-BE49-F238E27FC236}">
                <a16:creationId xmlns:a16="http://schemas.microsoft.com/office/drawing/2014/main" id="{3BBFC868-4E64-9343-9C80-15F2A87CEDA5}"/>
              </a:ext>
            </a:extLst>
          </p:cNvPr>
          <p:cNvPicPr>
            <a:picLocks noChangeAspect="1"/>
          </p:cNvPicPr>
          <p:nvPr/>
        </p:nvPicPr>
        <p:blipFill>
          <a:blip r:embed="rId4" cstate="email">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13067731" y="7349820"/>
            <a:ext cx="422872" cy="137148"/>
          </a:xfrm>
          <a:prstGeom prst="rect">
            <a:avLst/>
          </a:prstGeom>
        </p:spPr>
      </p:pic>
      <p:sp>
        <p:nvSpPr>
          <p:cNvPr id="6" name="Slide Number Placeholder 1">
            <a:extLst>
              <a:ext uri="{FF2B5EF4-FFF2-40B4-BE49-F238E27FC236}">
                <a16:creationId xmlns:a16="http://schemas.microsoft.com/office/drawing/2014/main" id="{268E0894-4783-0C48-BC54-85812E2DFF91}"/>
              </a:ext>
            </a:extLst>
          </p:cNvPr>
          <p:cNvSpPr txBox="1">
            <a:spLocks/>
          </p:cNvSpPr>
          <p:nvPr/>
        </p:nvSpPr>
        <p:spPr>
          <a:xfrm>
            <a:off x="9758680" y="7203864"/>
            <a:ext cx="3108960" cy="413808"/>
          </a:xfrm>
          <a:prstGeom prst="rect">
            <a:avLst/>
          </a:prstGeom>
        </p:spPr>
        <p:txBody>
          <a:bodyPr vert="horz" lIns="91440" tIns="45720" rIns="91440" bIns="45720" rtlCol="0" anchor="ctr"/>
          <a:lstStyle>
            <a:defPPr>
              <a:defRPr lang="en-US"/>
            </a:defPPr>
            <a:lvl1pPr marL="0" algn="r" defTabSz="914400" rtl="0" eaLnBrk="1" latinLnBrk="0" hangingPunct="1">
              <a:defRPr sz="136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FE3E5FF-F567-C747-AB2C-9AAD31BE383D}" type="slidenum">
              <a:rPr lang="en-US" smtClean="0"/>
              <a:pPr/>
              <a:t>9</a:t>
            </a:fld>
            <a:endParaRPr lang="en-US" dirty="0"/>
          </a:p>
        </p:txBody>
      </p:sp>
      <p:sp>
        <p:nvSpPr>
          <p:cNvPr id="40" name="Rectangle 39">
            <a:extLst>
              <a:ext uri="{FF2B5EF4-FFF2-40B4-BE49-F238E27FC236}">
                <a16:creationId xmlns:a16="http://schemas.microsoft.com/office/drawing/2014/main" id="{C7CF618B-C250-5641-9A0F-8F1D2F20170B}"/>
              </a:ext>
            </a:extLst>
          </p:cNvPr>
          <p:cNvSpPr/>
          <p:nvPr/>
        </p:nvSpPr>
        <p:spPr>
          <a:xfrm>
            <a:off x="13771881" y="0"/>
            <a:ext cx="45719" cy="123986"/>
          </a:xfrm>
          <a:prstGeom prst="rect">
            <a:avLst/>
          </a:prstGeom>
          <a:solidFill>
            <a:srgbClr val="F3F7F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839481B7-F87A-B64B-BB78-E437284A6DB2}"/>
              </a:ext>
            </a:extLst>
          </p:cNvPr>
          <p:cNvSpPr txBox="1"/>
          <p:nvPr/>
        </p:nvSpPr>
        <p:spPr>
          <a:xfrm>
            <a:off x="4010692" y="3506663"/>
            <a:ext cx="9374004" cy="4247317"/>
          </a:xfrm>
          <a:prstGeom prst="rect">
            <a:avLst/>
          </a:prstGeom>
          <a:noFill/>
        </p:spPr>
        <p:txBody>
          <a:bodyPr wrap="square" rtlCol="0">
            <a:spAutoFit/>
          </a:bodyPr>
          <a:lstStyle/>
          <a:p>
            <a:endParaRPr lang="en-US" dirty="0"/>
          </a:p>
          <a:p>
            <a:r>
              <a:rPr lang="en-US" dirty="0"/>
              <a:t>Enrollment Process:</a:t>
            </a:r>
          </a:p>
          <a:p>
            <a:endParaRPr lang="en-US" dirty="0"/>
          </a:p>
          <a:p>
            <a:r>
              <a:rPr lang="en-US" dirty="0"/>
              <a:t>1) Click here and register as a new user: </a:t>
            </a:r>
            <a:r>
              <a:rPr lang="en-US" dirty="0">
                <a:hlinkClick r:id="rId6"/>
              </a:rPr>
              <a:t>Accept or Decline benefits</a:t>
            </a:r>
            <a:r>
              <a:rPr lang="en-US" dirty="0"/>
              <a:t> (Login: Employee ID is the last 4 digits of your SS#)</a:t>
            </a:r>
          </a:p>
          <a:p>
            <a:endParaRPr lang="en-US" dirty="0"/>
          </a:p>
          <a:p>
            <a:r>
              <a:rPr lang="en-US" dirty="0"/>
              <a:t>2) Call or email ((866) 463 - 8808, option 4; </a:t>
            </a:r>
            <a:r>
              <a:rPr lang="en-US" dirty="0">
                <a:hlinkClick r:id="rId7"/>
              </a:rPr>
              <a:t>support@premierworksite.com</a:t>
            </a:r>
            <a:r>
              <a:rPr lang="en-US" dirty="0"/>
              <a:t>), to speak to a benefits representative (Monday - Friday, 9am-4pm EST) to answer questions, explain the benefits, provide rates, or enroll</a:t>
            </a:r>
          </a:p>
          <a:p>
            <a:endParaRPr lang="en-US" dirty="0"/>
          </a:p>
          <a:p>
            <a:r>
              <a:rPr lang="en-US" dirty="0"/>
              <a:t>3) A Representative will be at the NJ Warehouse and Corporate office on 7/18 as well as the Delaware Warehouse on 7/20</a:t>
            </a:r>
          </a:p>
          <a:p>
            <a:endParaRPr lang="en-US" dirty="0"/>
          </a:p>
          <a:p>
            <a:endParaRPr lang="en-US" dirty="0"/>
          </a:p>
          <a:p>
            <a:endParaRPr lang="en-US" dirty="0"/>
          </a:p>
        </p:txBody>
      </p:sp>
    </p:spTree>
    <p:extLst>
      <p:ext uri="{BB962C8B-B14F-4D97-AF65-F5344CB8AC3E}">
        <p14:creationId xmlns:p14="http://schemas.microsoft.com/office/powerpoint/2010/main" val="24884996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99E78349BC1A049BAE296471A8F12D0" ma:contentTypeVersion="0" ma:contentTypeDescription="Create a new document." ma:contentTypeScope="" ma:versionID="059cce891bd6b34e11eac5cb77ce2725">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6622EA-E197-4B6F-98A8-6BD308F422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7900BA93-DA44-48DD-88B7-BA62A380343C}">
  <ds:schemaRefs>
    <ds:schemaRef ds:uri="http://schemas.microsoft.com/sharepoint/v3/contenttype/forms"/>
  </ds:schemaRefs>
</ds:datastoreItem>
</file>

<file path=customXml/itemProps3.xml><?xml version="1.0" encoding="utf-8"?>
<ds:datastoreItem xmlns:ds="http://schemas.openxmlformats.org/officeDocument/2006/customXml" ds:itemID="{92F28581-0C08-4D2E-8EDC-A30B5AABD8FC}">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33171</TotalTime>
  <Words>1656</Words>
  <Application>Microsoft Macintosh PowerPoint</Application>
  <PresentationFormat>Custom</PresentationFormat>
  <Paragraphs>230</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Open Sans</vt:lpstr>
      <vt:lpstr>Open Sans Semibold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bgb16</dc:creator>
  <cp:lastModifiedBy>Seamus Dugan</cp:lastModifiedBy>
  <cp:revision>1793</cp:revision>
  <cp:lastPrinted>2019-09-11T20:43:25Z</cp:lastPrinted>
  <dcterms:created xsi:type="dcterms:W3CDTF">2016-12-19T18:26:57Z</dcterms:created>
  <dcterms:modified xsi:type="dcterms:W3CDTF">2022-07-07T12:36:43Z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0x010100A99E78349BC1A049BAE296471A8F12D0</vt:lpwstr>
  </property>
</Properties>
</file>